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78" r:id="rId2"/>
    <p:sldId id="277" r:id="rId3"/>
    <p:sldId id="312" r:id="rId4"/>
    <p:sldId id="304" r:id="rId5"/>
    <p:sldId id="307" r:id="rId6"/>
    <p:sldId id="317" r:id="rId7"/>
    <p:sldId id="263" r:id="rId8"/>
    <p:sldId id="318" r:id="rId9"/>
    <p:sldId id="303" r:id="rId10"/>
    <p:sldId id="306" r:id="rId11"/>
    <p:sldId id="308" r:id="rId12"/>
    <p:sldId id="311" r:id="rId13"/>
    <p:sldId id="309" r:id="rId14"/>
    <p:sldId id="313" r:id="rId15"/>
    <p:sldId id="315" r:id="rId16"/>
    <p:sldId id="314" r:id="rId17"/>
    <p:sldId id="316" r:id="rId18"/>
    <p:sldId id="320" r:id="rId19"/>
    <p:sldId id="321" r:id="rId20"/>
    <p:sldId id="322" r:id="rId21"/>
    <p:sldId id="323" r:id="rId22"/>
    <p:sldId id="334" r:id="rId23"/>
    <p:sldId id="333" r:id="rId24"/>
    <p:sldId id="327" r:id="rId25"/>
    <p:sldId id="326" r:id="rId26"/>
    <p:sldId id="330" r:id="rId27"/>
    <p:sldId id="331" r:id="rId28"/>
    <p:sldId id="332" r:id="rId29"/>
    <p:sldId id="337" r:id="rId30"/>
    <p:sldId id="261" r:id="rId31"/>
    <p:sldId id="269" r:id="rId32"/>
    <p:sldId id="270" r:id="rId33"/>
    <p:sldId id="271" r:id="rId34"/>
    <p:sldId id="265" r:id="rId35"/>
    <p:sldId id="266" r:id="rId36"/>
    <p:sldId id="274" r:id="rId37"/>
    <p:sldId id="272" r:id="rId38"/>
    <p:sldId id="275" r:id="rId39"/>
    <p:sldId id="259" r:id="rId40"/>
    <p:sldId id="335" r:id="rId41"/>
    <p:sldId id="280" r:id="rId42"/>
    <p:sldId id="282" r:id="rId43"/>
    <p:sldId id="285" r:id="rId44"/>
    <p:sldId id="284" r:id="rId45"/>
    <p:sldId id="289" r:id="rId46"/>
    <p:sldId id="262" r:id="rId47"/>
    <p:sldId id="336" r:id="rId48"/>
    <p:sldId id="293" r:id="rId49"/>
    <p:sldId id="268" r:id="rId50"/>
    <p:sldId id="294" r:id="rId51"/>
    <p:sldId id="295" r:id="rId52"/>
    <p:sldId id="296" r:id="rId53"/>
    <p:sldId id="338" r:id="rId54"/>
    <p:sldId id="31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60"/>
  </p:normalViewPr>
  <p:slideViewPr>
    <p:cSldViewPr snapToGrid="0">
      <p:cViewPr varScale="1">
        <p:scale>
          <a:sx n="86" d="100"/>
          <a:sy n="86" d="100"/>
        </p:scale>
        <p:origin x="5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2373292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204559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89449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375132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5509342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9" name="Footer Placeholder 8"/>
          <p:cNvSpPr>
            <a:spLocks noGrp="1"/>
          </p:cNvSpPr>
          <p:nvPr>
            <p:ph type="ftr" sz="quarter" idx="11"/>
          </p:nvPr>
        </p:nvSpPr>
        <p:spPr/>
        <p:txBody>
          <a:bodyPr/>
          <a:lstStyle/>
          <a:p>
            <a:endParaRPr lang="tr-TR" dirty="0"/>
          </a:p>
        </p:txBody>
      </p:sp>
      <p:sp>
        <p:nvSpPr>
          <p:cNvPr id="10" name="Slide Number Placeholder 9"/>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822094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7478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62600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98070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D3C0694-E7DB-4A67-80D8-61228DF3E531}" type="datetimeFigureOut">
              <a:rPr lang="tr-TR" smtClean="0"/>
              <a:t>29.12.2022</a:t>
            </a:fld>
            <a:endParaRPr lang="tr-TR"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tr-TR" dirty="0"/>
          </a:p>
        </p:txBody>
      </p:sp>
      <p:sp>
        <p:nvSpPr>
          <p:cNvPr id="7" name="Slide Number Placeholder 6"/>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98846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D3C0694-E7DB-4A67-80D8-61228DF3E531}" type="datetimeFigureOut">
              <a:rPr lang="tr-TR" smtClean="0"/>
              <a:t>29.12.2022</a:t>
            </a:fld>
            <a:endParaRPr lang="tr-TR"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tr-TR" dirty="0"/>
          </a:p>
        </p:txBody>
      </p:sp>
      <p:sp>
        <p:nvSpPr>
          <p:cNvPr id="7" name="Slide Number Placeholder 6"/>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31139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D3C0694-E7DB-4A67-80D8-61228DF3E531}" type="datetimeFigureOut">
              <a:rPr lang="tr-TR" smtClean="0"/>
              <a:t>29.12.2022</a:t>
            </a:fld>
            <a:endParaRPr lang="tr-TR"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C13C74F-50B6-4C5A-A7D6-C0A6355EDF14}" type="slidenum">
              <a:rPr lang="tr-TR" smtClean="0"/>
              <a:t>‹#›</a:t>
            </a:fld>
            <a:endParaRPr lang="tr-TR" dirty="0"/>
          </a:p>
        </p:txBody>
      </p:sp>
    </p:spTree>
    <p:extLst>
      <p:ext uri="{BB962C8B-B14F-4D97-AF65-F5344CB8AC3E}">
        <p14:creationId xmlns:p14="http://schemas.microsoft.com/office/powerpoint/2010/main" val="57859548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sikolezyum.com/yapay-zeka-psikoloji/"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72C7304E-FB6E-FB13-B7CE-ED8E67B9FE3C}"/>
              </a:ext>
            </a:extLst>
          </p:cNvPr>
          <p:cNvSpPr>
            <a:spLocks noGrp="1"/>
          </p:cNvSpPr>
          <p:nvPr>
            <p:ph type="subTitle" idx="1"/>
          </p:nvPr>
        </p:nvSpPr>
        <p:spPr>
          <a:xfrm>
            <a:off x="-1086678" y="1889196"/>
            <a:ext cx="9144000" cy="1655762"/>
          </a:xfrm>
        </p:spPr>
        <p:txBody>
          <a:bodyPr/>
          <a:lstStyle/>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8" name="Resim 7">
            <a:extLst>
              <a:ext uri="{FF2B5EF4-FFF2-40B4-BE49-F238E27FC236}">
                <a16:creationId xmlns:a16="http://schemas.microsoft.com/office/drawing/2014/main" id="{5107EF72-D014-2ADC-F0D8-0E023EB4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42" y="0"/>
            <a:ext cx="13023378" cy="7022139"/>
          </a:xfrm>
          <a:prstGeom prst="rect">
            <a:avLst/>
          </a:prstGeom>
        </p:spPr>
      </p:pic>
      <p:pic>
        <p:nvPicPr>
          <p:cNvPr id="9" name="Resim 8">
            <a:extLst>
              <a:ext uri="{FF2B5EF4-FFF2-40B4-BE49-F238E27FC236}">
                <a16:creationId xmlns:a16="http://schemas.microsoft.com/office/drawing/2014/main" id="{B4BC6D98-FDE0-1633-BA2A-0BBBD229EFA2}"/>
              </a:ext>
            </a:extLst>
          </p:cNvPr>
          <p:cNvPicPr>
            <a:picLocks noChangeAspect="1"/>
          </p:cNvPicPr>
          <p:nvPr/>
        </p:nvPicPr>
        <p:blipFill>
          <a:blip r:embed="rId3"/>
          <a:stretch>
            <a:fillRect/>
          </a:stretch>
        </p:blipFill>
        <p:spPr>
          <a:xfrm>
            <a:off x="10946296" y="5612296"/>
            <a:ext cx="1245704" cy="1245704"/>
          </a:xfrm>
          <a:prstGeom prst="rect">
            <a:avLst/>
          </a:prstGeom>
        </p:spPr>
      </p:pic>
      <p:sp>
        <p:nvSpPr>
          <p:cNvPr id="12" name="Metin kutusu 11">
            <a:extLst>
              <a:ext uri="{FF2B5EF4-FFF2-40B4-BE49-F238E27FC236}">
                <a16:creationId xmlns:a16="http://schemas.microsoft.com/office/drawing/2014/main" id="{DB816FF4-C878-8C53-29DE-22F0659D879D}"/>
              </a:ext>
            </a:extLst>
          </p:cNvPr>
          <p:cNvSpPr txBox="1"/>
          <p:nvPr/>
        </p:nvSpPr>
        <p:spPr>
          <a:xfrm>
            <a:off x="6720866" y="2531321"/>
            <a:ext cx="6818242" cy="769441"/>
          </a:xfrm>
          <a:prstGeom prst="rect">
            <a:avLst/>
          </a:prstGeom>
          <a:noFill/>
        </p:spPr>
        <p:txBody>
          <a:bodyPr wrap="square">
            <a:spAutoFit/>
          </a:bodyPr>
          <a:lstStyle/>
          <a:p>
            <a:br>
              <a:rPr lang="tr-TR" sz="1600" dirty="0"/>
            </a:br>
            <a:r>
              <a:rPr lang="tr-TR" sz="2800" b="1" dirty="0">
                <a:solidFill>
                  <a:schemeClr val="accent2">
                    <a:lumMod val="20000"/>
                    <a:lumOff val="80000"/>
                  </a:schemeClr>
                </a:solidFill>
                <a:latin typeface="Calibri" panose="020F0502020204030204" pitchFamily="34" charset="0"/>
                <a:cs typeface="Calibri" panose="020F0502020204030204" pitchFamily="34" charset="0"/>
              </a:rPr>
              <a:t>BURSA TEKNİK ÜNİVERSİTESİ</a:t>
            </a:r>
            <a:endParaRPr lang="tr-TR" sz="1600" b="1" dirty="0">
              <a:solidFill>
                <a:schemeClr val="accent2">
                  <a:lumMod val="20000"/>
                  <a:lumOff val="80000"/>
                </a:schemeClr>
              </a:solidFill>
              <a:latin typeface="Calibri" panose="020F0502020204030204" pitchFamily="34" charset="0"/>
              <a:cs typeface="Calibri" panose="020F0502020204030204" pitchFamily="34" charset="0"/>
            </a:endParaRPr>
          </a:p>
        </p:txBody>
      </p:sp>
      <p:sp>
        <p:nvSpPr>
          <p:cNvPr id="14" name="Metin kutusu 13">
            <a:extLst>
              <a:ext uri="{FF2B5EF4-FFF2-40B4-BE49-F238E27FC236}">
                <a16:creationId xmlns:a16="http://schemas.microsoft.com/office/drawing/2014/main" id="{FDD10937-A43E-CCB3-727A-5B59A39D6CDA}"/>
              </a:ext>
            </a:extLst>
          </p:cNvPr>
          <p:cNvSpPr txBox="1"/>
          <p:nvPr/>
        </p:nvSpPr>
        <p:spPr>
          <a:xfrm>
            <a:off x="6876643" y="3341792"/>
            <a:ext cx="7242312" cy="369332"/>
          </a:xfrm>
          <a:prstGeom prst="rect">
            <a:avLst/>
          </a:prstGeom>
          <a:noFill/>
        </p:spPr>
        <p:txBody>
          <a:bodyPr wrap="square">
            <a:spAutoFit/>
          </a:bodyPr>
          <a:lstStyle/>
          <a:p>
            <a:r>
              <a:rPr lang="tr-TR" dirty="0">
                <a:solidFill>
                  <a:schemeClr val="accent2">
                    <a:lumMod val="20000"/>
                    <a:lumOff val="80000"/>
                  </a:schemeClr>
                </a:solidFill>
                <a:latin typeface="Calibri" panose="020F0502020204030204" pitchFamily="34" charset="0"/>
                <a:cs typeface="Calibri" panose="020F0502020204030204" pitchFamily="34" charset="0"/>
              </a:rPr>
              <a:t>MAKİNE ÖĞRENMESİNE GİRİŞ SUNUMU</a:t>
            </a:r>
          </a:p>
        </p:txBody>
      </p:sp>
    </p:spTree>
    <p:extLst>
      <p:ext uri="{BB962C8B-B14F-4D97-AF65-F5344CB8AC3E}">
        <p14:creationId xmlns:p14="http://schemas.microsoft.com/office/powerpoint/2010/main" val="2586126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r molesel modelin yakınlarının yakından">
            <a:extLst>
              <a:ext uri="{FF2B5EF4-FFF2-40B4-BE49-F238E27FC236}">
                <a16:creationId xmlns:a16="http://schemas.microsoft.com/office/drawing/2014/main" id="{E3E36DA1-97C5-40B3-3A41-1BEAE05B9505}"/>
              </a:ext>
            </a:extLst>
          </p:cNvPr>
          <p:cNvPicPr>
            <a:picLocks noChangeAspect="1"/>
          </p:cNvPicPr>
          <p:nvPr/>
        </p:nvPicPr>
        <p:blipFill rotWithShape="1">
          <a:blip r:embed="rId2"/>
          <a:srcRect t="10894" r="9091" b="20925"/>
          <a:stretch/>
        </p:blipFill>
        <p:spPr>
          <a:xfrm>
            <a:off x="0" y="0"/>
            <a:ext cx="12839880" cy="7222434"/>
          </a:xfrm>
          <a:prstGeom prst="rect">
            <a:avLst/>
          </a:prstGeom>
        </p:spPr>
      </p:pic>
      <p:sp>
        <p:nvSpPr>
          <p:cNvPr id="3" name="İçerik Yer Tutucusu 2">
            <a:extLst>
              <a:ext uri="{FF2B5EF4-FFF2-40B4-BE49-F238E27FC236}">
                <a16:creationId xmlns:a16="http://schemas.microsoft.com/office/drawing/2014/main" id="{3FC184AA-5860-04CC-6F7F-1D7B4E8DF662}"/>
              </a:ext>
            </a:extLst>
          </p:cNvPr>
          <p:cNvSpPr>
            <a:spLocks noGrp="1"/>
          </p:cNvSpPr>
          <p:nvPr>
            <p:ph idx="1"/>
          </p:nvPr>
        </p:nvSpPr>
        <p:spPr>
          <a:xfrm>
            <a:off x="1482795" y="1378228"/>
            <a:ext cx="3327742" cy="7222434"/>
          </a:xfrm>
        </p:spPr>
        <p:txBody>
          <a:bodyPr>
            <a:normAutofit/>
          </a:bodyPr>
          <a:lstStyle/>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r>
              <a:rPr lang="tr-TR" sz="2800" dirty="0">
                <a:latin typeface="Calibri" panose="020F0502020204030204" pitchFamily="34" charset="0"/>
                <a:cs typeface="Calibri" panose="020F0502020204030204" pitchFamily="34" charset="0"/>
              </a:rPr>
              <a:t>Yapay sinir ağlarının günümüzde birçok alanda kullanımına rastlamak mümkündür.</a:t>
            </a:r>
          </a:p>
          <a:p>
            <a:pPr marL="0" indent="0">
              <a:buNone/>
            </a:pPr>
            <a:endParaRPr lang="tr-TR"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DAB8731-2F24-9D5B-CFAE-45EA48F82748}"/>
              </a:ext>
            </a:extLst>
          </p:cNvPr>
          <p:cNvSpPr txBox="1"/>
          <p:nvPr/>
        </p:nvSpPr>
        <p:spPr>
          <a:xfrm>
            <a:off x="10582960" y="6858000"/>
            <a:ext cx="2256920" cy="200055"/>
          </a:xfrm>
          <a:prstGeom prst="rect">
            <a:avLst/>
          </a:prstGeom>
          <a:noFill/>
        </p:spPr>
        <p:txBody>
          <a:bodyPr wrap="square">
            <a:spAutoFit/>
          </a:bodyPr>
          <a:lstStyle/>
          <a:p>
            <a:r>
              <a:rPr lang="tr-TR" sz="700" dirty="0">
                <a:latin typeface="Calibri" panose="020F0502020204030204" pitchFamily="34" charset="0"/>
                <a:cs typeface="Calibri" panose="020F0502020204030204" pitchFamily="34" charset="0"/>
              </a:rPr>
              <a:t>https://aws.amazon.com/tr/what-is/neural-network/ </a:t>
            </a:r>
          </a:p>
        </p:txBody>
      </p:sp>
    </p:spTree>
    <p:extLst>
      <p:ext uri="{BB962C8B-B14F-4D97-AF65-F5344CB8AC3E}">
        <p14:creationId xmlns:p14="http://schemas.microsoft.com/office/powerpoint/2010/main" val="269556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apay Sinir Ağları - ÇEYREK MÜHENDİS">
            <a:extLst>
              <a:ext uri="{FF2B5EF4-FFF2-40B4-BE49-F238E27FC236}">
                <a16:creationId xmlns:a16="http://schemas.microsoft.com/office/drawing/2014/main" id="{DB259883-8852-F5E6-C1AD-DB0BC7EE3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71" r="8076" b="-1"/>
          <a:stretch/>
        </p:blipFill>
        <p:spPr bwMode="auto">
          <a:xfrm>
            <a:off x="20" y="0"/>
            <a:ext cx="7743940" cy="685800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6769A7FF-52F8-00C5-0482-BA73E6588305}"/>
              </a:ext>
            </a:extLst>
          </p:cNvPr>
          <p:cNvSpPr>
            <a:spLocks noGrp="1"/>
          </p:cNvSpPr>
          <p:nvPr>
            <p:ph idx="1"/>
          </p:nvPr>
        </p:nvSpPr>
        <p:spPr>
          <a:xfrm>
            <a:off x="8032589" y="1007167"/>
            <a:ext cx="3689091" cy="6433929"/>
          </a:xfrm>
        </p:spPr>
        <p:txBody>
          <a:bodyPr>
            <a:normAutofit/>
          </a:bodyPr>
          <a:lstStyle/>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Doğrusal Olmama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Paralel Çalışma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Öğrenme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Genelleme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Hata Toleransı ve Esneklik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Eksik Verilerle Çalışma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Çok Sayıda Değişken ve Parametre Kullanma </a:t>
            </a:r>
          </a:p>
          <a:p>
            <a:pPr marL="342900" lvl="0" indent="-342900">
              <a:spcAft>
                <a:spcPts val="800"/>
              </a:spcAft>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Uyarlanabilirlik</a:t>
            </a:r>
          </a:p>
          <a:p>
            <a:pPr marL="0" indent="0">
              <a:buNone/>
            </a:pPr>
            <a:r>
              <a:rPr lang="tr-TR" dirty="0">
                <a:effectLst/>
                <a:latin typeface="Calibri" panose="020F0502020204030204" pitchFamily="34" charset="0"/>
                <a:ea typeface="Calibri" panose="020F0502020204030204" pitchFamily="34" charset="0"/>
                <a:cs typeface="Calibri" panose="020F0502020204030204" pitchFamily="34" charset="0"/>
              </a:rPr>
              <a:t>Yapay Sinir Ağları uygulamaları en çok tahmin, sınıflandırma, veri ilişkilendirme, veri yorumlama ve veri filtreleme işlemlerinde kullanılmaktadır.</a:t>
            </a:r>
            <a:endParaRPr lang="tr-TR"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05DC66EB-D8D1-6C89-6ADF-F830685BDF08}"/>
              </a:ext>
            </a:extLst>
          </p:cNvPr>
          <p:cNvSpPr txBox="1"/>
          <p:nvPr/>
        </p:nvSpPr>
        <p:spPr>
          <a:xfrm>
            <a:off x="7858539" y="411681"/>
            <a:ext cx="4518991" cy="400110"/>
          </a:xfrm>
          <a:prstGeom prst="rect">
            <a:avLst/>
          </a:prstGeom>
          <a:noFill/>
        </p:spPr>
        <p:txBody>
          <a:bodyPr wrap="square">
            <a:spAutoFit/>
          </a:bodyPr>
          <a:lstStyle/>
          <a:p>
            <a:pPr marL="0" indent="0">
              <a:spcAft>
                <a:spcPts val="800"/>
              </a:spcAft>
              <a:buNone/>
            </a:pPr>
            <a:r>
              <a:rPr lang="tr-TR" sz="2000" b="1" dirty="0">
                <a:effectLst/>
                <a:latin typeface="Calibri" panose="020F0502020204030204" pitchFamily="34" charset="0"/>
                <a:ea typeface="Calibri" panose="020F0502020204030204" pitchFamily="34" charset="0"/>
                <a:cs typeface="Calibri" panose="020F0502020204030204" pitchFamily="34" charset="0"/>
              </a:rPr>
              <a:t>YAPAY SİNİR AĞLARININ ÖZELLİKLERİ</a:t>
            </a:r>
          </a:p>
        </p:txBody>
      </p:sp>
      <p:sp>
        <p:nvSpPr>
          <p:cNvPr id="5" name="Metin kutusu 4">
            <a:extLst>
              <a:ext uri="{FF2B5EF4-FFF2-40B4-BE49-F238E27FC236}">
                <a16:creationId xmlns:a16="http://schemas.microsoft.com/office/drawing/2014/main" id="{CF5F091F-816A-4B10-4E1F-CFAA34A71163}"/>
              </a:ext>
            </a:extLst>
          </p:cNvPr>
          <p:cNvSpPr txBox="1"/>
          <p:nvPr/>
        </p:nvSpPr>
        <p:spPr>
          <a:xfrm>
            <a:off x="9915939" y="6657945"/>
            <a:ext cx="2276061" cy="200055"/>
          </a:xfrm>
          <a:prstGeom prst="rect">
            <a:avLst/>
          </a:prstGeom>
          <a:noFill/>
        </p:spPr>
        <p:txBody>
          <a:bodyPr wrap="square">
            <a:spAutoFit/>
          </a:bodyPr>
          <a:lstStyle/>
          <a:p>
            <a:r>
              <a:rPr lang="tr-TR" sz="700" dirty="0">
                <a:latin typeface="Calibri" panose="020F0502020204030204" pitchFamily="34" charset="0"/>
                <a:cs typeface="Calibri" panose="020F0502020204030204" pitchFamily="34" charset="0"/>
              </a:rPr>
              <a:t>https://dergipark.org.tr/tr/download/article-file/596690</a:t>
            </a:r>
          </a:p>
        </p:txBody>
      </p:sp>
    </p:spTree>
    <p:extLst>
      <p:ext uri="{BB962C8B-B14F-4D97-AF65-F5344CB8AC3E}">
        <p14:creationId xmlns:p14="http://schemas.microsoft.com/office/powerpoint/2010/main" val="114956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2734C4F-0937-2196-15F0-E7EFBE36F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Metin kutusu 5">
            <a:extLst>
              <a:ext uri="{FF2B5EF4-FFF2-40B4-BE49-F238E27FC236}">
                <a16:creationId xmlns:a16="http://schemas.microsoft.com/office/drawing/2014/main" id="{195BAB93-70CE-C72E-F692-DD19CE83FAA3}"/>
              </a:ext>
            </a:extLst>
          </p:cNvPr>
          <p:cNvSpPr txBox="1"/>
          <p:nvPr/>
        </p:nvSpPr>
        <p:spPr>
          <a:xfrm>
            <a:off x="1382875" y="1144771"/>
            <a:ext cx="6188764" cy="400110"/>
          </a:xfrm>
          <a:prstGeom prst="rect">
            <a:avLst/>
          </a:prstGeom>
          <a:noFill/>
        </p:spPr>
        <p:txBody>
          <a:bodyPr wrap="square">
            <a:spAutoFit/>
          </a:bodyPr>
          <a:lstStyle/>
          <a:p>
            <a:r>
              <a:rPr lang="tr-TR"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YAPAY SİNİR AĞ MODELLERİ</a:t>
            </a:r>
            <a:endParaRPr lang="tr-TR" sz="2000" b="1" dirty="0">
              <a:solidFill>
                <a:schemeClr val="bg1"/>
              </a:solidFill>
              <a:latin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4F356EA9-BE80-D97D-F5F8-581B5A035953}"/>
              </a:ext>
            </a:extLst>
          </p:cNvPr>
          <p:cNvSpPr txBox="1"/>
          <p:nvPr/>
        </p:nvSpPr>
        <p:spPr>
          <a:xfrm>
            <a:off x="1502144" y="1641487"/>
            <a:ext cx="3962400" cy="4442242"/>
          </a:xfrm>
          <a:prstGeom prst="rect">
            <a:avLst/>
          </a:prstGeom>
          <a:noFill/>
        </p:spPr>
        <p:txBody>
          <a:bodyPr wrap="square">
            <a:spAutoFit/>
          </a:bodyPr>
          <a:lstStyle/>
          <a:p>
            <a:pPr>
              <a:spcAft>
                <a:spcPts val="800"/>
              </a:spcAft>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Yapay sinir ağı modelleri;</a:t>
            </a:r>
          </a:p>
          <a:p>
            <a:pPr marL="285750" indent="-285750">
              <a:spcAft>
                <a:spcPts val="800"/>
              </a:spcAft>
              <a:buFont typeface="Arial" panose="020B0604020202020204" pitchFamily="34" charset="0"/>
              <a:buChar char="•"/>
            </a:pP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P</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erceptron (algılayıcı)</a:t>
            </a:r>
          </a:p>
          <a:p>
            <a:pPr marL="285750" indent="-285750">
              <a:spcAft>
                <a:spcPts val="800"/>
              </a:spcAft>
              <a:buFont typeface="Arial" panose="020B0604020202020204" pitchFamily="34" charset="0"/>
              <a:buChar char="•"/>
            </a:pP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İ</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leri beslemeli yapay sinir ağları</a:t>
            </a:r>
          </a:p>
          <a:p>
            <a:pPr marL="285750" indent="-285750">
              <a:spcAft>
                <a:spcPts val="800"/>
              </a:spcAft>
              <a:buFont typeface="Arial" panose="020B0604020202020204" pitchFamily="34" charset="0"/>
              <a:buChar char="•"/>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G</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eri beslemeli yapay sinir ağları</a:t>
            </a:r>
          </a:p>
          <a:p>
            <a:pPr marL="285750" indent="-285750">
              <a:spcAft>
                <a:spcPts val="800"/>
              </a:spcAft>
              <a:buFont typeface="Arial" panose="020B0604020202020204" pitchFamily="34" charset="0"/>
              <a:buChar char="•"/>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T</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ekrarlayan sinir ağları (RNN)</a:t>
            </a:r>
          </a:p>
          <a:p>
            <a:pPr marL="285750" indent="-285750">
              <a:spcAft>
                <a:spcPts val="800"/>
              </a:spcAft>
              <a:buFont typeface="Arial" panose="020B0604020202020204" pitchFamily="34" charset="0"/>
              <a:buChar char="•"/>
            </a:pP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E</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vrişimli sinir ağları (CNN)</a:t>
            </a:r>
          </a:p>
          <a:p>
            <a:pPr marL="285750" indent="-285750">
              <a:spcAft>
                <a:spcPts val="800"/>
              </a:spcAft>
              <a:buFont typeface="Arial" panose="020B0604020202020204" pitchFamily="34" charset="0"/>
              <a:buChar char="•"/>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U</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zun ve kısa süreli bellek ağları (LSTM)</a:t>
            </a:r>
          </a:p>
          <a:p>
            <a:pPr marL="285750" indent="-285750">
              <a:spcAft>
                <a:spcPts val="800"/>
              </a:spcAft>
              <a:buFont typeface="Arial" panose="020B0604020202020204" pitchFamily="34" charset="0"/>
              <a:buChar char="•"/>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BERT algoritması</a:t>
            </a:r>
          </a:p>
          <a:p>
            <a:pPr marL="285750" indent="-285750">
              <a:spcAft>
                <a:spcPts val="800"/>
              </a:spcAft>
              <a:buFont typeface="Arial" panose="020B0604020202020204" pitchFamily="34" charset="0"/>
              <a:buChar char="•"/>
            </a:pP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Ü</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retken tartışmalı ağlar (GAN) </a:t>
            </a:r>
            <a:endParaRPr lang="tr-TR"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spcAft>
                <a:spcPts val="800"/>
              </a:spcAft>
              <a:buFont typeface="Arial" panose="020B0604020202020204" pitchFamily="34" charset="0"/>
              <a:buChar char="•"/>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tr-TR" b="1" dirty="0">
                <a:solidFill>
                  <a:schemeClr val="bg1"/>
                </a:solidFill>
                <a:latin typeface="Calibri" panose="020F0502020204030204" pitchFamily="34" charset="0"/>
                <a:ea typeface="Calibri" panose="020F0502020204030204" pitchFamily="34" charset="0"/>
                <a:cs typeface="Calibri" panose="020F0502020204030204" pitchFamily="34" charset="0"/>
              </a:rPr>
              <a:t>O</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tomatik kodlayıcı ağlar </a:t>
            </a:r>
          </a:p>
          <a:p>
            <a:pPr>
              <a:spcAft>
                <a:spcPts val="800"/>
              </a:spcAft>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olarak dokuz grupta incelenebilir.</a:t>
            </a:r>
          </a:p>
        </p:txBody>
      </p:sp>
      <p:sp>
        <p:nvSpPr>
          <p:cNvPr id="3" name="Metin kutusu 2">
            <a:extLst>
              <a:ext uri="{FF2B5EF4-FFF2-40B4-BE49-F238E27FC236}">
                <a16:creationId xmlns:a16="http://schemas.microsoft.com/office/drawing/2014/main" id="{2719EB4C-0755-AFA2-837E-30D7B64C58FB}"/>
              </a:ext>
            </a:extLst>
          </p:cNvPr>
          <p:cNvSpPr txBox="1"/>
          <p:nvPr/>
        </p:nvSpPr>
        <p:spPr>
          <a:xfrm flipV="1">
            <a:off x="9729074" y="6657945"/>
            <a:ext cx="2462926" cy="200055"/>
          </a:xfrm>
          <a:prstGeom prst="rect">
            <a:avLst/>
          </a:prstGeom>
          <a:noFill/>
        </p:spPr>
        <p:txBody>
          <a:bodyPr wrap="square">
            <a:spAutoFit/>
          </a:bodyPr>
          <a:lstStyle/>
          <a:p>
            <a:r>
              <a:rPr lang="tr-TR" sz="700" dirty="0">
                <a:solidFill>
                  <a:schemeClr val="bg1"/>
                </a:solidFill>
                <a:latin typeface="Calibri" panose="020F0502020204030204" pitchFamily="34" charset="0"/>
                <a:cs typeface="Calibri" panose="020F0502020204030204" pitchFamily="34" charset="0"/>
              </a:rPr>
              <a:t>https://aws.amazon.com/tr/what-is/neural-network/</a:t>
            </a:r>
          </a:p>
        </p:txBody>
      </p:sp>
    </p:spTree>
    <p:extLst>
      <p:ext uri="{BB962C8B-B14F-4D97-AF65-F5344CB8AC3E}">
        <p14:creationId xmlns:p14="http://schemas.microsoft.com/office/powerpoint/2010/main" val="134340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Elektronik devre kartı">
            <a:extLst>
              <a:ext uri="{FF2B5EF4-FFF2-40B4-BE49-F238E27FC236}">
                <a16:creationId xmlns:a16="http://schemas.microsoft.com/office/drawing/2014/main" id="{DDF203CF-74A7-BC69-EB42-C4A9146352B8}"/>
              </a:ext>
            </a:extLst>
          </p:cNvPr>
          <p:cNvPicPr>
            <a:picLocks noChangeAspect="1"/>
          </p:cNvPicPr>
          <p:nvPr/>
        </p:nvPicPr>
        <p:blipFill rotWithShape="1">
          <a:blip r:embed="rId2"/>
          <a:srcRect l="44906" r="13982" b="-1"/>
          <a:stretch/>
        </p:blipFill>
        <p:spPr>
          <a:xfrm>
            <a:off x="6877878" y="10"/>
            <a:ext cx="5314122"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 name="İçerik Yer Tutucusu 2">
            <a:extLst>
              <a:ext uri="{FF2B5EF4-FFF2-40B4-BE49-F238E27FC236}">
                <a16:creationId xmlns:a16="http://schemas.microsoft.com/office/drawing/2014/main" id="{22A546D8-A46B-28B0-B3FA-D852FDC060CA}"/>
              </a:ext>
            </a:extLst>
          </p:cNvPr>
          <p:cNvSpPr>
            <a:spLocks noGrp="1"/>
          </p:cNvSpPr>
          <p:nvPr>
            <p:ph idx="1"/>
          </p:nvPr>
        </p:nvSpPr>
        <p:spPr>
          <a:xfrm>
            <a:off x="346815" y="1757093"/>
            <a:ext cx="5314121" cy="4658200"/>
          </a:xfrm>
        </p:spPr>
        <p:txBody>
          <a:bodyPr>
            <a:normAutofit/>
          </a:bodyPr>
          <a:lstStyle/>
          <a:p>
            <a:r>
              <a:rPr lang="tr-TR" dirty="0">
                <a:effectLst/>
                <a:latin typeface="Calibri" panose="020F0502020204030204" pitchFamily="34" charset="0"/>
                <a:ea typeface="Times New Roman" panose="02020603050405020304" pitchFamily="18" charset="0"/>
                <a:cs typeface="Calibri" panose="020F0502020204030204" pitchFamily="34" charset="0"/>
              </a:rPr>
              <a:t>Geçmişten günümüze yapay sinir ağları birçok alanda ve uygulamalarda kullanılmaktadır. Bu uygulama alanlarına; üretim planlama, kan analizlerinin sınıflandırılması, beyin modellemesi çalışmaları, kalite kontrolü, parmak izi tanıma, otomatik araç denetimi, kredi kartı hilelerini saptama, zeki araçlar ve robotlar için optimum rota belirleme, mekanik parçaların ömürlerinin tahmin edilmesi, ses tanıma, denetim, meteorolojik yorumlama, elektrik işareti tanıma, el yazısı tanıma, hastalıkların tanımlanması ve tedavisi, radar ve sonar sinyalleri sınıflandırma, spam maillerin filtrelenmesi olarak örnekler verilebilir.</a:t>
            </a:r>
          </a:p>
          <a:p>
            <a:endParaRPr lang="tr-TR" dirty="0"/>
          </a:p>
        </p:txBody>
      </p:sp>
      <p:sp>
        <p:nvSpPr>
          <p:cNvPr id="5" name="Metin kutusu 4">
            <a:extLst>
              <a:ext uri="{FF2B5EF4-FFF2-40B4-BE49-F238E27FC236}">
                <a16:creationId xmlns:a16="http://schemas.microsoft.com/office/drawing/2014/main" id="{AB647E9D-A8A6-AB96-BECE-B862BBE71351}"/>
              </a:ext>
            </a:extLst>
          </p:cNvPr>
          <p:cNvSpPr txBox="1"/>
          <p:nvPr/>
        </p:nvSpPr>
        <p:spPr>
          <a:xfrm>
            <a:off x="187788" y="914277"/>
            <a:ext cx="7392455" cy="400110"/>
          </a:xfrm>
          <a:prstGeom prst="rect">
            <a:avLst/>
          </a:prstGeom>
          <a:noFill/>
        </p:spPr>
        <p:txBody>
          <a:bodyPr wrap="square">
            <a:spAutoFit/>
          </a:bodyPr>
          <a:lstStyle/>
          <a:p>
            <a:r>
              <a:rPr lang="tr-TR" sz="2000" b="1" dirty="0">
                <a:latin typeface="Calibri" panose="020F0502020204030204" pitchFamily="34" charset="0"/>
                <a:cs typeface="Calibri" panose="020F0502020204030204" pitchFamily="34" charset="0"/>
              </a:rPr>
              <a:t>YAPAY SİNİR AĞLARININ KULLANIM ALANLARI</a:t>
            </a:r>
          </a:p>
        </p:txBody>
      </p:sp>
      <p:sp>
        <p:nvSpPr>
          <p:cNvPr id="4" name="Metin kutusu 3">
            <a:extLst>
              <a:ext uri="{FF2B5EF4-FFF2-40B4-BE49-F238E27FC236}">
                <a16:creationId xmlns:a16="http://schemas.microsoft.com/office/drawing/2014/main" id="{D5AAE80C-36DB-FF92-6109-AFC885680849}"/>
              </a:ext>
            </a:extLst>
          </p:cNvPr>
          <p:cNvSpPr txBox="1"/>
          <p:nvPr/>
        </p:nvSpPr>
        <p:spPr>
          <a:xfrm>
            <a:off x="3620102" y="6617687"/>
            <a:ext cx="8571898" cy="307777"/>
          </a:xfrm>
          <a:prstGeom prst="rect">
            <a:avLst/>
          </a:prstGeom>
          <a:noFill/>
        </p:spPr>
        <p:txBody>
          <a:bodyPr wrap="square">
            <a:spAutoFit/>
          </a:bodyPr>
          <a:lstStyle/>
          <a:p>
            <a:r>
              <a:rPr lang="tr-TR" sz="700" dirty="0">
                <a:latin typeface="Calibri" panose="020F0502020204030204" pitchFamily="34" charset="0"/>
                <a:cs typeface="Calibri" panose="020F0502020204030204" pitchFamily="34" charset="0"/>
              </a:rPr>
              <a:t>https://books.google.com.tr/books?hl=tr&amp;lr=&amp;id=4CliEAAAQBAJ&amp;oi=fnd&amp;pg=PT2&amp;dq=yapay+sinir+a%C4%9F%C4%B1&amp;ots=JqH4mLvZIE&amp;sig=daOguIFPsTRD9yVMAfnGI8WGtfI&amp;redir_esc=y#v=onepage&amp;q=yapay%20sinir%20a%C4%9F%C4%B1&amp;f=false </a:t>
            </a:r>
          </a:p>
        </p:txBody>
      </p:sp>
    </p:spTree>
    <p:extLst>
      <p:ext uri="{BB962C8B-B14F-4D97-AF65-F5344CB8AC3E}">
        <p14:creationId xmlns:p14="http://schemas.microsoft.com/office/powerpoint/2010/main" val="412274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04D96F3-90A8-31D6-F235-B891FF7563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6" y="0"/>
            <a:ext cx="12377531" cy="8579457"/>
          </a:xfrm>
        </p:spPr>
      </p:pic>
      <p:sp>
        <p:nvSpPr>
          <p:cNvPr id="7" name="Metin kutusu 6">
            <a:extLst>
              <a:ext uri="{FF2B5EF4-FFF2-40B4-BE49-F238E27FC236}">
                <a16:creationId xmlns:a16="http://schemas.microsoft.com/office/drawing/2014/main" id="{E6063A7E-CDF0-233E-C295-313AB1EE7EFC}"/>
              </a:ext>
            </a:extLst>
          </p:cNvPr>
          <p:cNvSpPr txBox="1"/>
          <p:nvPr/>
        </p:nvSpPr>
        <p:spPr>
          <a:xfrm>
            <a:off x="1676401" y="3429000"/>
            <a:ext cx="9071112" cy="1754326"/>
          </a:xfrm>
          <a:prstGeom prst="rect">
            <a:avLst/>
          </a:prstGeom>
          <a:noFill/>
        </p:spPr>
        <p:txBody>
          <a:bodyPr wrap="square">
            <a:spAutoFit/>
          </a:bodyPr>
          <a:lstStyle/>
          <a:p>
            <a:pPr>
              <a:spcAft>
                <a:spcPts val="1125"/>
              </a:spcAft>
            </a:pPr>
            <a:r>
              <a:rPr lang="tr-TR" sz="1800" dirty="0">
                <a:solidFill>
                  <a:schemeClr val="bg1"/>
                </a:solidFill>
                <a:effectLst/>
                <a:latin typeface="Calibri" panose="020F0502020204030204" pitchFamily="34" charset="0"/>
                <a:ea typeface="Times New Roman" panose="02020603050405020304" pitchFamily="18" charset="0"/>
              </a:rPr>
              <a:t>Sinir ağı mimarisinin ilham kaynağı, insan beynidir. Nöron adı verilen insan beyni hücreleri, karmaşık ve yüksek oranda birbirine bağlı bir ağ oluşturarak birbirine elektrik sinyalleri gönderir ve böylece insanların bilgileri işlemesine yardımcı olur. Benzer şekilde, yapay bir sinir ağı, bir sorunu çözmek için birlikte çalışan yapay nöronlardan meydana gelir. Yapay nöronlar, düğüm adı verilen yazılım modülleridir ve yapay sinir ağları, özünde matematiksel hesaplamaları çözmek için bilgi işlem sistemlerini kullanan yazılım programları veya algoritmalarıdır.</a:t>
            </a:r>
            <a:endParaRPr lang="tr-TR" sz="1200" dirty="0">
              <a:solidFill>
                <a:schemeClr val="bg1"/>
              </a:solidFill>
              <a:effectLst/>
              <a:latin typeface="Times New Roman" panose="02020603050405020304" pitchFamily="18" charset="0"/>
              <a:ea typeface="Times New Roman" panose="02020603050405020304" pitchFamily="18" charset="0"/>
            </a:endParaRPr>
          </a:p>
        </p:txBody>
      </p:sp>
      <p:sp>
        <p:nvSpPr>
          <p:cNvPr id="9" name="Metin kutusu 8">
            <a:extLst>
              <a:ext uri="{FF2B5EF4-FFF2-40B4-BE49-F238E27FC236}">
                <a16:creationId xmlns:a16="http://schemas.microsoft.com/office/drawing/2014/main" id="{C5525416-ED80-911F-267C-18613CF8FD86}"/>
              </a:ext>
            </a:extLst>
          </p:cNvPr>
          <p:cNvSpPr txBox="1"/>
          <p:nvPr/>
        </p:nvSpPr>
        <p:spPr>
          <a:xfrm>
            <a:off x="6211957" y="2266987"/>
            <a:ext cx="6188764" cy="400110"/>
          </a:xfrm>
          <a:prstGeom prst="rect">
            <a:avLst/>
          </a:prstGeom>
          <a:noFill/>
        </p:spPr>
        <p:txBody>
          <a:bodyPr wrap="square">
            <a:spAutoFit/>
          </a:bodyPr>
          <a:lstStyle/>
          <a:p>
            <a:r>
              <a:rPr lang="tr-TR" sz="2000" b="1" dirty="0">
                <a:solidFill>
                  <a:schemeClr val="bg1"/>
                </a:solidFill>
                <a:latin typeface="Calibri" panose="020F0502020204030204" pitchFamily="34" charset="0"/>
                <a:cs typeface="Calibri" panose="020F0502020204030204" pitchFamily="34" charset="0"/>
              </a:rPr>
              <a:t>SİNİR AĞLARI NASIL ÇALIŞIR?</a:t>
            </a:r>
          </a:p>
        </p:txBody>
      </p:sp>
      <p:sp>
        <p:nvSpPr>
          <p:cNvPr id="3" name="Metin kutusu 2">
            <a:extLst>
              <a:ext uri="{FF2B5EF4-FFF2-40B4-BE49-F238E27FC236}">
                <a16:creationId xmlns:a16="http://schemas.microsoft.com/office/drawing/2014/main" id="{5DFE9CA1-0F65-7A95-E6A0-BC71C94FE80E}"/>
              </a:ext>
            </a:extLst>
          </p:cNvPr>
          <p:cNvSpPr txBox="1"/>
          <p:nvPr/>
        </p:nvSpPr>
        <p:spPr>
          <a:xfrm>
            <a:off x="10127974" y="6858000"/>
            <a:ext cx="2214769" cy="200055"/>
          </a:xfrm>
          <a:prstGeom prst="rect">
            <a:avLst/>
          </a:prstGeom>
          <a:noFill/>
        </p:spPr>
        <p:txBody>
          <a:bodyPr wrap="square">
            <a:spAutoFit/>
          </a:bodyPr>
          <a:lstStyle/>
          <a:p>
            <a:r>
              <a:rPr lang="tr-TR" sz="700" dirty="0">
                <a:solidFill>
                  <a:schemeClr val="bg1"/>
                </a:solidFill>
                <a:latin typeface="Calibri" panose="020F0502020204030204" pitchFamily="34" charset="0"/>
                <a:cs typeface="Calibri" panose="020F0502020204030204" pitchFamily="34" charset="0"/>
              </a:rPr>
              <a:t>https://aws.amazon.com/tr/what-is/neural-network/</a:t>
            </a:r>
          </a:p>
        </p:txBody>
      </p:sp>
    </p:spTree>
    <p:extLst>
      <p:ext uri="{BB962C8B-B14F-4D97-AF65-F5344CB8AC3E}">
        <p14:creationId xmlns:p14="http://schemas.microsoft.com/office/powerpoint/2010/main" val="159742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72782D9-E953-54DC-1066-55E144801D6D}"/>
              </a:ext>
            </a:extLst>
          </p:cNvPr>
          <p:cNvSpPr>
            <a:spLocks noGrp="1"/>
          </p:cNvSpPr>
          <p:nvPr>
            <p:ph idx="1"/>
          </p:nvPr>
        </p:nvSpPr>
        <p:spPr>
          <a:xfrm>
            <a:off x="664993" y="1935991"/>
            <a:ext cx="10862013" cy="1246067"/>
          </a:xfrm>
        </p:spPr>
        <p:txBody>
          <a:bodyPr>
            <a:norm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Derin sinir ağları veya derin öğrenme ağları, birbirine bağlı milyonlarca yapay nöronun yer aldığı birçok gizli katmana sahiptir. Ağırlık adı verilen bir sayı, bir düğüm ile diğeri arasındaki bağlantıları temsil eder. Ağırlık, bir düğüm diğerini uyarıyorsa pozitif, bir düğüm diğerini bastırıyorsa negatif bir sayıdır. </a:t>
            </a:r>
            <a:endParaRPr lang="tr-TR" sz="280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8B82C785-2B8E-F5B2-54E9-AF2F3B153EAF}"/>
              </a:ext>
            </a:extLst>
          </p:cNvPr>
          <p:cNvSpPr txBox="1"/>
          <p:nvPr/>
        </p:nvSpPr>
        <p:spPr>
          <a:xfrm>
            <a:off x="914397" y="1050204"/>
            <a:ext cx="7447723" cy="407035"/>
          </a:xfrm>
          <a:prstGeom prst="rect">
            <a:avLst/>
          </a:prstGeom>
          <a:noFill/>
        </p:spPr>
        <p:txBody>
          <a:bodyPr wrap="square">
            <a:spAutoFit/>
          </a:bodyPr>
          <a:lstStyle/>
          <a:p>
            <a:pPr>
              <a:lnSpc>
                <a:spcPct val="107000"/>
              </a:lnSpc>
              <a:spcAft>
                <a:spcPts val="800"/>
              </a:spcAft>
            </a:pPr>
            <a:r>
              <a:rPr lang="tr-TR"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DERİN SİNİR AĞI MİMARİSİ</a:t>
            </a:r>
            <a:endParaRPr lang="tr-TR" sz="16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7921F16A-3518-B01E-88D1-20FD60F02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371" y="2769463"/>
            <a:ext cx="3372789" cy="3372789"/>
          </a:xfrm>
          <a:prstGeom prst="rect">
            <a:avLst/>
          </a:prstGeom>
        </p:spPr>
      </p:pic>
      <p:sp>
        <p:nvSpPr>
          <p:cNvPr id="9" name="Metin kutusu 8">
            <a:extLst>
              <a:ext uri="{FF2B5EF4-FFF2-40B4-BE49-F238E27FC236}">
                <a16:creationId xmlns:a16="http://schemas.microsoft.com/office/drawing/2014/main" id="{ADD17994-389F-9B50-9D1F-E8564F3E6DB2}"/>
              </a:ext>
            </a:extLst>
          </p:cNvPr>
          <p:cNvSpPr txBox="1"/>
          <p:nvPr/>
        </p:nvSpPr>
        <p:spPr>
          <a:xfrm>
            <a:off x="664993" y="3448879"/>
            <a:ext cx="8730798" cy="1754326"/>
          </a:xfrm>
          <a:prstGeom prst="rect">
            <a:avLst/>
          </a:prstGeom>
          <a:noFill/>
        </p:spPr>
        <p:txBody>
          <a:bodyPr wrap="square">
            <a:sp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Yüksek ağırlık değerine sahip düğümler, diğer düğümler üzerinde daha yüksek etkiye sahiptir.</a:t>
            </a:r>
            <a:b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Teorik olarak, derin sinir ağları herhangi bir girdi türünü herhangi bir çıktı türüyle eşleştirebilir. Bununla birlikte, diğer makine öğrenimi yöntemlerine kıyasla çok daha fazla eğitime ihtiyaç duyarlar. Daha basit bir ağın ihtiyaç duyabileceği yüzlerce veya binlerce eğitim verisi örneğine kıyasla, milyonlarca örneğe ihtiyaç duyarlar.</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2967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F7B91EE-43B1-7E8A-AF27-ADDD94939A76}"/>
              </a:ext>
            </a:extLst>
          </p:cNvPr>
          <p:cNvSpPr>
            <a:spLocks noGrp="1"/>
          </p:cNvSpPr>
          <p:nvPr>
            <p:ph idx="1"/>
          </p:nvPr>
        </p:nvSpPr>
        <p:spPr>
          <a:xfrm>
            <a:off x="495102" y="1458600"/>
            <a:ext cx="3255264" cy="4756670"/>
          </a:xfrm>
        </p:spPr>
        <p:txBody>
          <a:bodyPr>
            <a:norm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Giyim konforuna ulaşabilmek için kullanılan yöntemleri üç ana başlık şeklinde özetlenebilmektedir. Bu yöntemler; subjektif yargı, istatistiksel analiz ve yapay sinir ağları yöntemleridir (Şekil). Yapay sinir ağları sistemlerinin istatistiksel modelleme teknikleriyle karşılaştırıldıkları zaman kendi kendine öğrenme yeteneği sayelerinde hızlı, esnek ve öngörücü teknikler olduğu söylenebilmektedir.</a:t>
            </a:r>
            <a:endParaRPr lang="tr-TR" dirty="0">
              <a:latin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5156BFBA-D44E-C101-739F-6AB87039A2E1}"/>
              </a:ext>
            </a:extLst>
          </p:cNvPr>
          <p:cNvSpPr txBox="1"/>
          <p:nvPr/>
        </p:nvSpPr>
        <p:spPr>
          <a:xfrm>
            <a:off x="357807" y="458713"/>
            <a:ext cx="11198087" cy="400110"/>
          </a:xfrm>
          <a:prstGeom prst="rect">
            <a:avLst/>
          </a:prstGeom>
          <a:noFill/>
        </p:spPr>
        <p:txBody>
          <a:bodyPr wrap="square">
            <a:spAutoFit/>
          </a:bodyPr>
          <a:lstStyle/>
          <a:p>
            <a:r>
              <a:rPr lang="tr-TR" sz="2000" b="1" dirty="0">
                <a:latin typeface="Calibri" panose="020F0502020204030204" pitchFamily="34" charset="0"/>
                <a:cs typeface="Calibri" panose="020F0502020204030204" pitchFamily="34" charset="0"/>
              </a:rPr>
              <a:t>YAPAY SİNİR AĞLARININ GİYİM KONFORU TAHMİNLEMESİNDE KULLANIMI</a:t>
            </a:r>
          </a:p>
        </p:txBody>
      </p:sp>
      <p:pic>
        <p:nvPicPr>
          <p:cNvPr id="10" name="Resim 9">
            <a:extLst>
              <a:ext uri="{FF2B5EF4-FFF2-40B4-BE49-F238E27FC236}">
                <a16:creationId xmlns:a16="http://schemas.microsoft.com/office/drawing/2014/main" id="{EC7FF738-0123-6180-CB5F-C1D6D067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922" y="1118485"/>
            <a:ext cx="7829265" cy="4960232"/>
          </a:xfrm>
          <a:prstGeom prst="rect">
            <a:avLst/>
          </a:prstGeom>
        </p:spPr>
      </p:pic>
      <p:sp>
        <p:nvSpPr>
          <p:cNvPr id="12" name="Metin kutusu 11">
            <a:extLst>
              <a:ext uri="{FF2B5EF4-FFF2-40B4-BE49-F238E27FC236}">
                <a16:creationId xmlns:a16="http://schemas.microsoft.com/office/drawing/2014/main" id="{2E81056B-A75E-DABA-9683-C0296E2406A4}"/>
              </a:ext>
            </a:extLst>
          </p:cNvPr>
          <p:cNvSpPr txBox="1"/>
          <p:nvPr/>
        </p:nvSpPr>
        <p:spPr>
          <a:xfrm>
            <a:off x="6310420" y="6215270"/>
            <a:ext cx="6096000" cy="312137"/>
          </a:xfrm>
          <a:prstGeom prst="rect">
            <a:avLst/>
          </a:prstGeom>
          <a:noFill/>
        </p:spPr>
        <p:txBody>
          <a:bodyPr wrap="square">
            <a:spAutoFit/>
          </a:bodyPr>
          <a:lstStyle/>
          <a:p>
            <a:pPr>
              <a:lnSpc>
                <a:spcPct val="107000"/>
              </a:lnSpc>
              <a:spcAft>
                <a:spcPts val="800"/>
              </a:spcAft>
            </a:pPr>
            <a:r>
              <a:rPr lang="tr-TR"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Giyim Konforuna Ulaşabilmek İçin Kullanılan Yöntemler</a:t>
            </a:r>
            <a:endParaRPr lang="tr-TR" sz="1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165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ED1223C0-F8F4-87D0-9C45-C11D7BBDC0BA}"/>
              </a:ext>
            </a:extLst>
          </p:cNvPr>
          <p:cNvPicPr>
            <a:picLocks noChangeAspect="1"/>
          </p:cNvPicPr>
          <p:nvPr/>
        </p:nvPicPr>
        <p:blipFill>
          <a:blip r:embed="rId2"/>
          <a:stretch>
            <a:fillRect/>
          </a:stretch>
        </p:blipFill>
        <p:spPr>
          <a:xfrm>
            <a:off x="0" y="0"/>
            <a:ext cx="12192000" cy="6858000"/>
          </a:xfrm>
          <a:prstGeom prst="rect">
            <a:avLst/>
          </a:prstGeom>
        </p:spPr>
      </p:pic>
      <p:sp>
        <p:nvSpPr>
          <p:cNvPr id="7" name="İçerik Yer Tutucusu 2">
            <a:extLst>
              <a:ext uri="{FF2B5EF4-FFF2-40B4-BE49-F238E27FC236}">
                <a16:creationId xmlns:a16="http://schemas.microsoft.com/office/drawing/2014/main" id="{D16645F4-3466-0829-C098-0714695E3C84}"/>
              </a:ext>
            </a:extLst>
          </p:cNvPr>
          <p:cNvSpPr>
            <a:spLocks noGrp="1"/>
          </p:cNvSpPr>
          <p:nvPr>
            <p:ph idx="1"/>
          </p:nvPr>
        </p:nvSpPr>
        <p:spPr>
          <a:xfrm>
            <a:off x="1250476" y="2173358"/>
            <a:ext cx="3427542" cy="3207025"/>
          </a:xfrm>
        </p:spPr>
        <p:txBody>
          <a:bodyPr>
            <a:normAutofit/>
          </a:bodyPr>
          <a:lstStyle/>
          <a:p>
            <a:r>
              <a:rPr lang="tr-TR"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Bu kısımda, literatürde giyim konforunun tahminlenmesi ile ilgili yapılan araştırmalarda yapay sinir ağları yöntemlerinin kullanılma durumları incelenmektedir. Araştırmalar, ısıl konfor, duyusal konfor ve vücut hareketi konforu başlıkları altında kronolojik sıra ile verilmektedir.</a:t>
            </a:r>
            <a:endParaRPr lang="tr-TR" sz="1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tr-TR" dirty="0"/>
          </a:p>
        </p:txBody>
      </p:sp>
    </p:spTree>
    <p:extLst>
      <p:ext uri="{BB962C8B-B14F-4D97-AF65-F5344CB8AC3E}">
        <p14:creationId xmlns:p14="http://schemas.microsoft.com/office/powerpoint/2010/main" val="248999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713378A-8547-5098-B7B8-046E046BB856}"/>
              </a:ext>
            </a:extLst>
          </p:cNvPr>
          <p:cNvSpPr>
            <a:spLocks noGrp="1"/>
          </p:cNvSpPr>
          <p:nvPr>
            <p:ph idx="1"/>
          </p:nvPr>
        </p:nvSpPr>
        <p:spPr>
          <a:xfrm>
            <a:off x="3622614" y="2338035"/>
            <a:ext cx="7729728" cy="3101983"/>
          </a:xfrm>
        </p:spPr>
        <p:txBody>
          <a:bodyPr/>
          <a:lstStyle/>
          <a:p>
            <a:pPr marL="0" indent="0">
              <a:buNone/>
            </a:pPr>
            <a:endParaRPr lang="tr-TR" dirty="0"/>
          </a:p>
          <a:p>
            <a:r>
              <a:rPr lang="tr-TR" dirty="0">
                <a:latin typeface="Calibri" panose="020F0502020204030204" pitchFamily="34" charset="0"/>
                <a:cs typeface="Calibri" panose="020F0502020204030204" pitchFamily="34" charset="0"/>
              </a:rPr>
              <a:t>Tekstil sektöründe yapılan bir çalışmanın sonucu, dokuma kumaşlarda hava geçirgenliğinin, kumaş sıklığı ile atkı ve çözgü ipliklerinin büküm özelliklerinden etkilendiğini göstermektir. Bu hipotez yapay sinir ağları yöntemi ile doğrulanmıştır. Ancak aralarındaki ilişkiyi görebilmek için daha detaylı araştırmalar gerektiği belirtilmektedir . Çalışmada toplam 14 adet dokuma kumaş kullanılmıştır. Şekil 4’te görülen çok katmanlı ve tek yönlü geri yayılımlı bir yapay sinir ağı modeli tasarlanmıştır. Yapay sinir ağında girdi veri seti olarak kumaş sıklığı, çözgü ipliğinin ve atkı ipliğinin bükümü, çıktı veri seti olarak ise kumaşın hava geçirgenliği kullanılmıştır</a:t>
            </a:r>
          </a:p>
          <a:p>
            <a:endParaRPr lang="tr-TR" dirty="0"/>
          </a:p>
        </p:txBody>
      </p:sp>
      <p:sp>
        <p:nvSpPr>
          <p:cNvPr id="5" name="Metin kutusu 4">
            <a:extLst>
              <a:ext uri="{FF2B5EF4-FFF2-40B4-BE49-F238E27FC236}">
                <a16:creationId xmlns:a16="http://schemas.microsoft.com/office/drawing/2014/main" id="{334A6B95-979B-9ACD-7C06-B5D40B7FF1C2}"/>
              </a:ext>
            </a:extLst>
          </p:cNvPr>
          <p:cNvSpPr txBox="1"/>
          <p:nvPr/>
        </p:nvSpPr>
        <p:spPr>
          <a:xfrm>
            <a:off x="3980422" y="1814815"/>
            <a:ext cx="6096000" cy="400110"/>
          </a:xfrm>
          <a:prstGeom prst="rect">
            <a:avLst/>
          </a:prstGeom>
          <a:noFill/>
        </p:spPr>
        <p:txBody>
          <a:bodyPr wrap="square">
            <a:spAutoFit/>
          </a:bodyPr>
          <a:lstStyle/>
          <a:p>
            <a:r>
              <a:rPr lang="tr-TR" sz="2000" b="1" dirty="0">
                <a:latin typeface="Calibri" panose="020F0502020204030204" pitchFamily="34" charset="0"/>
                <a:cs typeface="Calibri" panose="020F0502020204030204" pitchFamily="34" charset="0"/>
              </a:rPr>
              <a:t>ISIL KONFOR</a:t>
            </a:r>
          </a:p>
        </p:txBody>
      </p:sp>
      <p:pic>
        <p:nvPicPr>
          <p:cNvPr id="4" name="Resim 3">
            <a:extLst>
              <a:ext uri="{FF2B5EF4-FFF2-40B4-BE49-F238E27FC236}">
                <a16:creationId xmlns:a16="http://schemas.microsoft.com/office/drawing/2014/main" id="{B214EF1B-E5CB-D39A-555B-866EA8B56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04" y="2416684"/>
            <a:ext cx="2944683" cy="2944683"/>
          </a:xfrm>
          <a:prstGeom prst="rect">
            <a:avLst/>
          </a:prstGeom>
        </p:spPr>
      </p:pic>
    </p:spTree>
    <p:extLst>
      <p:ext uri="{BB962C8B-B14F-4D97-AF65-F5344CB8AC3E}">
        <p14:creationId xmlns:p14="http://schemas.microsoft.com/office/powerpoint/2010/main" val="47266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21CD399-C479-E924-FCAA-749A5D87FC06}"/>
              </a:ext>
            </a:extLst>
          </p:cNvPr>
          <p:cNvSpPr>
            <a:spLocks noGrp="1"/>
          </p:cNvSpPr>
          <p:nvPr>
            <p:ph idx="1"/>
          </p:nvPr>
        </p:nvSpPr>
        <p:spPr>
          <a:xfrm>
            <a:off x="870402" y="897838"/>
            <a:ext cx="10142154" cy="2978425"/>
          </a:xfrm>
        </p:spPr>
        <p:txBody>
          <a:bodyPr>
            <a:normAutofit/>
          </a:bodyPr>
          <a:lstStyle/>
          <a:p>
            <a:r>
              <a:rPr lang="tr-TR"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Hava geçirgenliği, insan vücudundan ortama doğru giden gaz akışını ve ortamdan vücuda doğru gelen temiz hava akışını etkileyen hijyenik bir özelliktir . Kumaşlar için önemli bir teknik özellik olmakla birlikte kumaştaki birçok özelliği de etkilemektedir. Hava geçiren bir malzeme genel olarak buhar veya sıvı fazdaki suyu da geçirmektedir, bu nedenle malzemenin su buharı geçirgenliği ve sıvı su iletimi özellikleri hava geçirgenliği özelliği ile yakından ilişkilidir . Bir kumaşın ısıl konfor sağlaması açısından ısı iletimi ve ısı tutma özelliklerinin yanında hava geçirgenliği, su buharı geçirgenliği ve sıvı iletimi özelliklerinin de önemli özellikler olduğu bilinmektedir.</a:t>
            </a:r>
            <a:endParaRPr lang="tr-TR" sz="1800" dirty="0">
              <a:effectLst/>
              <a:latin typeface="Calibri" panose="020F0502020204030204" pitchFamily="34" charset="0"/>
              <a:ea typeface="Calibri" panose="020F0502020204030204" pitchFamily="34" charset="0"/>
              <a:cs typeface="Arial" panose="020B0604020202020204" pitchFamily="34" charset="0"/>
            </a:endParaRPr>
          </a:p>
          <a:p>
            <a:endParaRPr lang="tr-TR" dirty="0"/>
          </a:p>
        </p:txBody>
      </p:sp>
      <p:pic>
        <p:nvPicPr>
          <p:cNvPr id="12" name="Resim 11">
            <a:extLst>
              <a:ext uri="{FF2B5EF4-FFF2-40B4-BE49-F238E27FC236}">
                <a16:creationId xmlns:a16="http://schemas.microsoft.com/office/drawing/2014/main" id="{402DC4F8-28FF-EB1B-4A9A-7DD22B3F6942}"/>
              </a:ext>
            </a:extLst>
          </p:cNvPr>
          <p:cNvPicPr>
            <a:picLocks noChangeAspect="1"/>
          </p:cNvPicPr>
          <p:nvPr/>
        </p:nvPicPr>
        <p:blipFill>
          <a:blip r:embed="rId2">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a:off x="0" y="3544959"/>
            <a:ext cx="11555895" cy="3313041"/>
          </a:xfrm>
          <a:prstGeom prst="rect">
            <a:avLst/>
          </a:prstGeom>
        </p:spPr>
      </p:pic>
    </p:spTree>
    <p:extLst>
      <p:ext uri="{BB962C8B-B14F-4D97-AF65-F5344CB8AC3E}">
        <p14:creationId xmlns:p14="http://schemas.microsoft.com/office/powerpoint/2010/main" val="5551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931EB8ED-E09D-F31E-106E-60D24AEF72F6}"/>
              </a:ext>
            </a:extLst>
          </p:cNvPr>
          <p:cNvPicPr>
            <a:picLocks noGrp="1" noChangeAspect="1"/>
          </p:cNvPicPr>
          <p:nvPr>
            <p:ph idx="1"/>
          </p:nvPr>
        </p:nvPicPr>
        <p:blipFill>
          <a:blip r:embed="rId2"/>
          <a:stretch>
            <a:fillRect/>
          </a:stretch>
        </p:blipFill>
        <p:spPr>
          <a:xfrm>
            <a:off x="0" y="-23920"/>
            <a:ext cx="13225670" cy="10597415"/>
          </a:xfrm>
          <a:prstGeom prst="rect">
            <a:avLst/>
          </a:prstGeom>
        </p:spPr>
      </p:pic>
      <p:sp>
        <p:nvSpPr>
          <p:cNvPr id="8" name="Metin kutusu 7">
            <a:extLst>
              <a:ext uri="{FF2B5EF4-FFF2-40B4-BE49-F238E27FC236}">
                <a16:creationId xmlns:a16="http://schemas.microsoft.com/office/drawing/2014/main" id="{86DEE0E9-E2B7-1281-FAAE-18C8769D88F0}"/>
              </a:ext>
            </a:extLst>
          </p:cNvPr>
          <p:cNvSpPr txBox="1"/>
          <p:nvPr/>
        </p:nvSpPr>
        <p:spPr>
          <a:xfrm>
            <a:off x="229693" y="311343"/>
            <a:ext cx="7116416" cy="584775"/>
          </a:xfrm>
          <a:prstGeom prst="rect">
            <a:avLst/>
          </a:prstGeom>
          <a:noFill/>
        </p:spPr>
        <p:txBody>
          <a:bodyPr wrap="square">
            <a:spAutoFit/>
          </a:bodyPr>
          <a:lstStyle/>
          <a:p>
            <a:r>
              <a:rPr lang="tr-TR" sz="3200" b="1" dirty="0">
                <a:solidFill>
                  <a:schemeClr val="accent2">
                    <a:lumMod val="20000"/>
                    <a:lumOff val="80000"/>
                  </a:schemeClr>
                </a:solidFill>
                <a:latin typeface="Calibri" panose="020F0502020204030204" pitchFamily="34" charset="0"/>
                <a:cs typeface="Calibri" panose="020F0502020204030204" pitchFamily="34" charset="0"/>
              </a:rPr>
              <a:t>İÇİNDEKİLER</a:t>
            </a:r>
            <a:endParaRPr lang="tr-TR" b="1" dirty="0">
              <a:solidFill>
                <a:schemeClr val="accent2">
                  <a:lumMod val="20000"/>
                  <a:lumOff val="80000"/>
                </a:schemeClr>
              </a:solidFill>
              <a:latin typeface="Calibri" panose="020F0502020204030204" pitchFamily="34" charset="0"/>
              <a:cs typeface="Calibri" panose="020F0502020204030204" pitchFamily="34" charset="0"/>
            </a:endParaRPr>
          </a:p>
        </p:txBody>
      </p:sp>
      <p:sp>
        <p:nvSpPr>
          <p:cNvPr id="3" name="Metin kutusu 2">
            <a:extLst>
              <a:ext uri="{FF2B5EF4-FFF2-40B4-BE49-F238E27FC236}">
                <a16:creationId xmlns:a16="http://schemas.microsoft.com/office/drawing/2014/main" id="{9AFA2B50-6EA3-3FCF-EC50-CB812B728CD0}"/>
              </a:ext>
            </a:extLst>
          </p:cNvPr>
          <p:cNvSpPr txBox="1"/>
          <p:nvPr/>
        </p:nvSpPr>
        <p:spPr>
          <a:xfrm>
            <a:off x="218364" y="893537"/>
            <a:ext cx="2199083" cy="553998"/>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Yapay Sinir Ağları Nedir?</a:t>
            </a:r>
          </a:p>
          <a:p>
            <a:endParaRPr lang="tr-TR" sz="1500" dirty="0">
              <a:solidFill>
                <a:schemeClr val="bg1"/>
              </a:solidFill>
            </a:endParaRPr>
          </a:p>
        </p:txBody>
      </p:sp>
      <p:sp>
        <p:nvSpPr>
          <p:cNvPr id="6" name="Metin kutusu 5">
            <a:extLst>
              <a:ext uri="{FF2B5EF4-FFF2-40B4-BE49-F238E27FC236}">
                <a16:creationId xmlns:a16="http://schemas.microsoft.com/office/drawing/2014/main" id="{20645ABD-6544-D149-C5CC-8B9EAF50D971}"/>
              </a:ext>
            </a:extLst>
          </p:cNvPr>
          <p:cNvSpPr txBox="1"/>
          <p:nvPr/>
        </p:nvSpPr>
        <p:spPr>
          <a:xfrm>
            <a:off x="208325" y="1181592"/>
            <a:ext cx="4800403" cy="327355"/>
          </a:xfrm>
          <a:prstGeom prst="rect">
            <a:avLst/>
          </a:prstGeom>
          <a:noFill/>
        </p:spPr>
        <p:txBody>
          <a:bodyPr wrap="square">
            <a:spAutoFit/>
          </a:bodyPr>
          <a:lstStyle/>
          <a:p>
            <a:r>
              <a:rPr lang="tr-TR" sz="1500" b="1" dirty="0">
                <a:solidFill>
                  <a:schemeClr val="bg1"/>
                </a:solidFill>
                <a:latin typeface="Calibri" panose="020F0502020204030204" pitchFamily="34" charset="0"/>
                <a:ea typeface="+mj-ea"/>
                <a:cs typeface="Calibri" panose="020F0502020204030204" pitchFamily="34" charset="0"/>
              </a:rPr>
              <a:t>YSA </a:t>
            </a:r>
            <a:r>
              <a:rPr kumimoji="0" lang="tr-TR" sz="1500" b="1" i="0" u="none" strike="noStrike" kern="1200" cap="none" spc="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Elemanlarının İnsan Sinir Sisteminde Karşılıkları </a:t>
            </a:r>
            <a:endParaRPr lang="tr-TR" sz="1500" dirty="0">
              <a:solidFill>
                <a:schemeClr val="bg1"/>
              </a:solidFill>
              <a:latin typeface="Calibri" panose="020F0502020204030204" pitchFamily="34" charset="0"/>
              <a:cs typeface="Calibri" panose="020F0502020204030204" pitchFamily="34" charset="0"/>
            </a:endParaRPr>
          </a:p>
        </p:txBody>
      </p:sp>
      <p:sp>
        <p:nvSpPr>
          <p:cNvPr id="9" name="Metin kutusu 8">
            <a:extLst>
              <a:ext uri="{FF2B5EF4-FFF2-40B4-BE49-F238E27FC236}">
                <a16:creationId xmlns:a16="http://schemas.microsoft.com/office/drawing/2014/main" id="{B98CEEB8-EBF7-F77F-ADFF-A0E3B9FAA74C}"/>
              </a:ext>
            </a:extLst>
          </p:cNvPr>
          <p:cNvSpPr txBox="1"/>
          <p:nvPr/>
        </p:nvSpPr>
        <p:spPr>
          <a:xfrm>
            <a:off x="201305" y="1466490"/>
            <a:ext cx="6705600" cy="323165"/>
          </a:xfrm>
          <a:prstGeom prst="rect">
            <a:avLst/>
          </a:prstGeom>
          <a:noFill/>
        </p:spPr>
        <p:txBody>
          <a:bodyPr wrap="square">
            <a:spAutoFit/>
          </a:bodyPr>
          <a:lstStyle/>
          <a:p>
            <a:pPr>
              <a:spcAft>
                <a:spcPts val="800"/>
              </a:spcAft>
            </a:pPr>
            <a:r>
              <a:rPr lang="tr-TR" sz="15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YSA Özellikleri ve Kullanım Alanları</a:t>
            </a:r>
            <a:endParaRPr lang="tr-TR" sz="15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Metin kutusu 11">
            <a:extLst>
              <a:ext uri="{FF2B5EF4-FFF2-40B4-BE49-F238E27FC236}">
                <a16:creationId xmlns:a16="http://schemas.microsoft.com/office/drawing/2014/main" id="{2D90EE1B-C290-872D-DF73-29D7AAAEF64C}"/>
              </a:ext>
            </a:extLst>
          </p:cNvPr>
          <p:cNvSpPr txBox="1"/>
          <p:nvPr/>
        </p:nvSpPr>
        <p:spPr>
          <a:xfrm>
            <a:off x="201305" y="1786615"/>
            <a:ext cx="6188764"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Sinir Ağları Nasıl Çalışır?</a:t>
            </a:r>
          </a:p>
        </p:txBody>
      </p:sp>
      <p:sp>
        <p:nvSpPr>
          <p:cNvPr id="13" name="Metin kutusu 12">
            <a:extLst>
              <a:ext uri="{FF2B5EF4-FFF2-40B4-BE49-F238E27FC236}">
                <a16:creationId xmlns:a16="http://schemas.microsoft.com/office/drawing/2014/main" id="{D18885D8-FB3A-636E-A0E5-7D79E1E0BDD4}"/>
              </a:ext>
            </a:extLst>
          </p:cNvPr>
          <p:cNvSpPr txBox="1"/>
          <p:nvPr/>
        </p:nvSpPr>
        <p:spPr>
          <a:xfrm>
            <a:off x="201305" y="2119608"/>
            <a:ext cx="7447723" cy="328360"/>
          </a:xfrm>
          <a:prstGeom prst="rect">
            <a:avLst/>
          </a:prstGeom>
          <a:noFill/>
        </p:spPr>
        <p:txBody>
          <a:bodyPr wrap="square">
            <a:spAutoFit/>
          </a:bodyPr>
          <a:lstStyle/>
          <a:p>
            <a:pPr>
              <a:lnSpc>
                <a:spcPct val="107000"/>
              </a:lnSpc>
              <a:spcAft>
                <a:spcPts val="800"/>
              </a:spcAft>
            </a:pPr>
            <a:r>
              <a:rPr lang="tr-TR" sz="15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Derin Sinir Ağı Mimarisi</a:t>
            </a:r>
            <a:endParaRPr lang="tr-TR" sz="15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Metin kutusu 13">
            <a:extLst>
              <a:ext uri="{FF2B5EF4-FFF2-40B4-BE49-F238E27FC236}">
                <a16:creationId xmlns:a16="http://schemas.microsoft.com/office/drawing/2014/main" id="{AF3169C1-97D8-86F0-76A6-14250D68E5B4}"/>
              </a:ext>
            </a:extLst>
          </p:cNvPr>
          <p:cNvSpPr txBox="1"/>
          <p:nvPr/>
        </p:nvSpPr>
        <p:spPr>
          <a:xfrm>
            <a:off x="208325" y="2430978"/>
            <a:ext cx="3954582"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YSA Giyim Konforu Tahminlemesinde Kullanımı</a:t>
            </a:r>
          </a:p>
        </p:txBody>
      </p:sp>
      <p:sp>
        <p:nvSpPr>
          <p:cNvPr id="15" name="Metin kutusu 14">
            <a:extLst>
              <a:ext uri="{FF2B5EF4-FFF2-40B4-BE49-F238E27FC236}">
                <a16:creationId xmlns:a16="http://schemas.microsoft.com/office/drawing/2014/main" id="{B9AF5A75-FD4D-5AC2-3239-245C655CDBEA}"/>
              </a:ext>
            </a:extLst>
          </p:cNvPr>
          <p:cNvSpPr txBox="1"/>
          <p:nvPr/>
        </p:nvSpPr>
        <p:spPr>
          <a:xfrm>
            <a:off x="229693" y="2745648"/>
            <a:ext cx="6096000"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Isıl Konfor</a:t>
            </a:r>
          </a:p>
        </p:txBody>
      </p:sp>
      <p:sp>
        <p:nvSpPr>
          <p:cNvPr id="18" name="Metin kutusu 17">
            <a:extLst>
              <a:ext uri="{FF2B5EF4-FFF2-40B4-BE49-F238E27FC236}">
                <a16:creationId xmlns:a16="http://schemas.microsoft.com/office/drawing/2014/main" id="{AF26B69C-F19B-2D1F-0B75-C8648F28D315}"/>
              </a:ext>
            </a:extLst>
          </p:cNvPr>
          <p:cNvSpPr txBox="1"/>
          <p:nvPr/>
        </p:nvSpPr>
        <p:spPr>
          <a:xfrm>
            <a:off x="218364" y="3377100"/>
            <a:ext cx="6705600" cy="323165"/>
          </a:xfrm>
          <a:prstGeom prst="rect">
            <a:avLst/>
          </a:prstGeom>
          <a:noFill/>
        </p:spPr>
        <p:txBody>
          <a:bodyPr wrap="square">
            <a:spAutoFit/>
          </a:bodyPr>
          <a:lstStyle/>
          <a:p>
            <a:pPr marL="0" indent="0">
              <a:buNone/>
            </a:pPr>
            <a:r>
              <a:rPr lang="tr-TR" sz="1500" b="1" dirty="0">
                <a:solidFill>
                  <a:schemeClr val="bg1"/>
                </a:solidFill>
                <a:latin typeface="Calibri" panose="020F0502020204030204" pitchFamily="34" charset="0"/>
                <a:cs typeface="Calibri" panose="020F0502020204030204" pitchFamily="34" charset="0"/>
              </a:rPr>
              <a:t>Perceptron Yapısı ve Matematiksel İfadesi</a:t>
            </a:r>
            <a:endParaRPr lang="tr-TR" sz="1500" dirty="0">
              <a:solidFill>
                <a:schemeClr val="bg1"/>
              </a:solidFill>
              <a:latin typeface="Calibri" panose="020F0502020204030204" pitchFamily="34" charset="0"/>
              <a:cs typeface="Calibri" panose="020F0502020204030204" pitchFamily="34" charset="0"/>
            </a:endParaRPr>
          </a:p>
        </p:txBody>
      </p:sp>
      <p:sp>
        <p:nvSpPr>
          <p:cNvPr id="22" name="Metin kutusu 21">
            <a:extLst>
              <a:ext uri="{FF2B5EF4-FFF2-40B4-BE49-F238E27FC236}">
                <a16:creationId xmlns:a16="http://schemas.microsoft.com/office/drawing/2014/main" id="{D77F9F6E-AD8D-D769-2B39-2E302A149AF7}"/>
              </a:ext>
            </a:extLst>
          </p:cNvPr>
          <p:cNvSpPr txBox="1"/>
          <p:nvPr/>
        </p:nvSpPr>
        <p:spPr>
          <a:xfrm>
            <a:off x="201305" y="3666014"/>
            <a:ext cx="7867934" cy="323165"/>
          </a:xfrm>
          <a:prstGeom prst="rect">
            <a:avLst/>
          </a:prstGeom>
          <a:noFill/>
        </p:spPr>
        <p:txBody>
          <a:bodyPr wrap="square">
            <a:spAutoFit/>
          </a:bodyPr>
          <a:lstStyle/>
          <a:p>
            <a:pPr marR="0" lvl="0" algn="l" defTabSz="914400" rtl="0" eaLnBrk="1" fontAlgn="auto" latinLnBrk="0" hangingPunct="1">
              <a:lnSpc>
                <a:spcPct val="100000"/>
              </a:lnSpc>
              <a:spcBef>
                <a:spcPts val="1000"/>
              </a:spcBef>
              <a:spcAft>
                <a:spcPts val="0"/>
              </a:spcAft>
              <a:buClr>
                <a:srgbClr val="75B5E4"/>
              </a:buClr>
              <a:buSzTx/>
              <a:tabLst/>
              <a:defRPr/>
            </a:pPr>
            <a:r>
              <a:rPr kumimoji="0" lang="tr-TR" sz="1500" b="1"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Perceptron Çalışma Mantığı</a:t>
            </a:r>
            <a:endParaRPr kumimoji="0" lang="tr-TR" sz="15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
        <p:nvSpPr>
          <p:cNvPr id="26" name="Metin kutusu 25">
            <a:extLst>
              <a:ext uri="{FF2B5EF4-FFF2-40B4-BE49-F238E27FC236}">
                <a16:creationId xmlns:a16="http://schemas.microsoft.com/office/drawing/2014/main" id="{F1FE4335-57DD-EC21-A88A-0444EA9C6C47}"/>
              </a:ext>
            </a:extLst>
          </p:cNvPr>
          <p:cNvSpPr txBox="1"/>
          <p:nvPr/>
        </p:nvSpPr>
        <p:spPr>
          <a:xfrm>
            <a:off x="229693" y="3989179"/>
            <a:ext cx="8038530"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RNN</a:t>
            </a:r>
            <a:r>
              <a:rPr lang="tr-TR" sz="1500" b="1" dirty="0">
                <a:latin typeface="Calibri" panose="020F0502020204030204" pitchFamily="34" charset="0"/>
                <a:cs typeface="Calibri" panose="020F0502020204030204" pitchFamily="34" charset="0"/>
              </a:rPr>
              <a:t> </a:t>
            </a:r>
            <a:r>
              <a:rPr lang="tr-TR" sz="1500" b="1" dirty="0">
                <a:solidFill>
                  <a:schemeClr val="bg1"/>
                </a:solidFill>
                <a:latin typeface="Calibri" panose="020F0502020204030204" pitchFamily="34" charset="0"/>
                <a:cs typeface="Calibri" panose="020F0502020204030204" pitchFamily="34" charset="0"/>
              </a:rPr>
              <a:t>Nedir?</a:t>
            </a:r>
          </a:p>
        </p:txBody>
      </p:sp>
      <p:sp>
        <p:nvSpPr>
          <p:cNvPr id="27" name="Metin kutusu 26">
            <a:extLst>
              <a:ext uri="{FF2B5EF4-FFF2-40B4-BE49-F238E27FC236}">
                <a16:creationId xmlns:a16="http://schemas.microsoft.com/office/drawing/2014/main" id="{963BA2AF-F575-3FEF-230E-31CC85475E49}"/>
              </a:ext>
            </a:extLst>
          </p:cNvPr>
          <p:cNvSpPr txBox="1"/>
          <p:nvPr/>
        </p:nvSpPr>
        <p:spPr>
          <a:xfrm>
            <a:off x="201305" y="4612736"/>
            <a:ext cx="5660979" cy="323165"/>
          </a:xfrm>
          <a:prstGeom prst="rect">
            <a:avLst/>
          </a:prstGeom>
          <a:noFill/>
        </p:spPr>
        <p:txBody>
          <a:bodyPr wrap="square">
            <a:spAutoFit/>
          </a:bodyPr>
          <a:lstStyle/>
          <a:p>
            <a:r>
              <a:rPr lang="tr-TR" sz="1500" b="1" i="0" dirty="0">
                <a:solidFill>
                  <a:schemeClr val="bg1"/>
                </a:solidFill>
                <a:effectLst/>
                <a:latin typeface="Calibri" panose="020F0502020204030204" pitchFamily="34" charset="0"/>
                <a:cs typeface="Calibri" panose="020F0502020204030204" pitchFamily="34" charset="0"/>
              </a:rPr>
              <a:t>Rnn Çeşitleri Avantajları ve  Dezantajları</a:t>
            </a:r>
            <a:endParaRPr lang="tr-TR" sz="1500" b="1" dirty="0">
              <a:solidFill>
                <a:schemeClr val="bg1"/>
              </a:solidFill>
              <a:latin typeface="Calibri" panose="020F0502020204030204" pitchFamily="34" charset="0"/>
              <a:cs typeface="Calibri" panose="020F0502020204030204" pitchFamily="34" charset="0"/>
            </a:endParaRPr>
          </a:p>
        </p:txBody>
      </p:sp>
      <p:sp>
        <p:nvSpPr>
          <p:cNvPr id="29" name="Metin kutusu 28">
            <a:extLst>
              <a:ext uri="{FF2B5EF4-FFF2-40B4-BE49-F238E27FC236}">
                <a16:creationId xmlns:a16="http://schemas.microsoft.com/office/drawing/2014/main" id="{E0C02AEB-859D-732F-2927-D2D63906FD6E}"/>
              </a:ext>
            </a:extLst>
          </p:cNvPr>
          <p:cNvSpPr txBox="1"/>
          <p:nvPr/>
        </p:nvSpPr>
        <p:spPr>
          <a:xfrm>
            <a:off x="201305" y="3040364"/>
            <a:ext cx="8366076" cy="323165"/>
          </a:xfrm>
          <a:prstGeom prst="rect">
            <a:avLst/>
          </a:prstGeom>
          <a:noFill/>
        </p:spPr>
        <p:txBody>
          <a:bodyPr wrap="square">
            <a:spAutoFit/>
          </a:bodyPr>
          <a:lstStyle/>
          <a:p>
            <a:pPr algn="l"/>
            <a:r>
              <a:rPr lang="tr-TR" sz="1500" b="1" dirty="0">
                <a:solidFill>
                  <a:schemeClr val="bg1"/>
                </a:solidFill>
                <a:latin typeface="Calibri" panose="020F0502020204030204" pitchFamily="34" charset="0"/>
                <a:cs typeface="Calibri" panose="020F0502020204030204" pitchFamily="34" charset="0"/>
              </a:rPr>
              <a:t>Perceptron Nedir?</a:t>
            </a:r>
          </a:p>
        </p:txBody>
      </p:sp>
      <p:sp>
        <p:nvSpPr>
          <p:cNvPr id="31" name="Metin kutusu 30">
            <a:extLst>
              <a:ext uri="{FF2B5EF4-FFF2-40B4-BE49-F238E27FC236}">
                <a16:creationId xmlns:a16="http://schemas.microsoft.com/office/drawing/2014/main" id="{FE8FC618-1315-1A43-3E94-A616E0933A92}"/>
              </a:ext>
            </a:extLst>
          </p:cNvPr>
          <p:cNvSpPr txBox="1"/>
          <p:nvPr/>
        </p:nvSpPr>
        <p:spPr>
          <a:xfrm>
            <a:off x="229693" y="4278093"/>
            <a:ext cx="6707874"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RNN Çalışma Mantığı</a:t>
            </a:r>
            <a:endParaRPr lang="tr-TR" sz="1500" b="1" dirty="0">
              <a:solidFill>
                <a:schemeClr val="bg1"/>
              </a:solidFill>
            </a:endParaRPr>
          </a:p>
        </p:txBody>
      </p:sp>
      <p:sp>
        <p:nvSpPr>
          <p:cNvPr id="33" name="Metin kutusu 32">
            <a:extLst>
              <a:ext uri="{FF2B5EF4-FFF2-40B4-BE49-F238E27FC236}">
                <a16:creationId xmlns:a16="http://schemas.microsoft.com/office/drawing/2014/main" id="{7AD102C9-9E5D-4A87-E64E-52FECBB02700}"/>
              </a:ext>
            </a:extLst>
          </p:cNvPr>
          <p:cNvSpPr txBox="1"/>
          <p:nvPr/>
        </p:nvSpPr>
        <p:spPr>
          <a:xfrm>
            <a:off x="229693" y="4943599"/>
            <a:ext cx="6707874" cy="323165"/>
          </a:xfrm>
          <a:prstGeom prst="rect">
            <a:avLst/>
          </a:prstGeom>
          <a:noFill/>
        </p:spPr>
        <p:txBody>
          <a:bodyPr wrap="square">
            <a:spAutoFit/>
          </a:bodyPr>
          <a:lstStyle/>
          <a:p>
            <a:r>
              <a:rPr lang="tr-TR" sz="1500" b="1" dirty="0">
                <a:solidFill>
                  <a:schemeClr val="bg1"/>
                </a:solidFill>
                <a:latin typeface="Calibri" panose="020F0502020204030204" pitchFamily="34" charset="0"/>
                <a:cs typeface="Calibri" panose="020F0502020204030204" pitchFamily="34" charset="0"/>
              </a:rPr>
              <a:t>RNN Örneği</a:t>
            </a:r>
            <a:endParaRPr lang="tr-TR" sz="1500" b="1" dirty="0">
              <a:solidFill>
                <a:schemeClr val="bg1"/>
              </a:solidFill>
            </a:endParaRPr>
          </a:p>
        </p:txBody>
      </p:sp>
    </p:spTree>
    <p:extLst>
      <p:ext uri="{BB962C8B-B14F-4D97-AF65-F5344CB8AC3E}">
        <p14:creationId xmlns:p14="http://schemas.microsoft.com/office/powerpoint/2010/main" val="3984074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1B338214-47BE-6FB4-0E72-9AED6C30C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91" y="382466"/>
            <a:ext cx="10045148" cy="5547880"/>
          </a:xfrm>
        </p:spPr>
      </p:pic>
    </p:spTree>
    <p:extLst>
      <p:ext uri="{BB962C8B-B14F-4D97-AF65-F5344CB8AC3E}">
        <p14:creationId xmlns:p14="http://schemas.microsoft.com/office/powerpoint/2010/main" val="3277108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2C41DC6-ED35-A7BF-294C-4B6EE7CC0B13}"/>
              </a:ext>
            </a:extLst>
          </p:cNvPr>
          <p:cNvSpPr>
            <a:spLocks noGrp="1"/>
          </p:cNvSpPr>
          <p:nvPr>
            <p:ph idx="1"/>
          </p:nvPr>
        </p:nvSpPr>
        <p:spPr>
          <a:xfrm>
            <a:off x="866160" y="2277510"/>
            <a:ext cx="9059717" cy="4398860"/>
          </a:xfrm>
        </p:spPr>
        <p:txBody>
          <a:bodyPr/>
          <a:lstStyle/>
          <a:p>
            <a:r>
              <a:rPr lang="tr-TR"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Yapılan bir araştırmada günlük ve spor giyimde pazarda yaygın olarak kullanılmakta olan örme kumaşların konfor özellikleri araştırılmış, kumaşlarda kullanılan farklı lif çeşitlerinin ve kumaş konstrüksiyonlarının nihai ürünün konfor özellikleri üzerindeki etkilerini incelemiştir. Çalışma kapsamında, kumaşların ısıl iletkenlik ve ısıl soğurganlık değerleri yapay sinir ağları sistemi kullanılarak tahminlenmiştir. Kurulan yapay sinir ağı sisteminde kumaşların gramajı, kalınlığı, yoğunluğu, liflerin iletkenliği, yoğunluğu ve kumaşın şekil faktörleri girdi verileri olarak kullanılmıştır. Yapay sinir ağı, ileri beslemeli geri yayılımlı yapıda olmak üzere 3 katmanlı olarak oluşturulmuştur</a:t>
            </a:r>
            <a:endParaRPr lang="tr-TR" dirty="0"/>
          </a:p>
        </p:txBody>
      </p:sp>
      <p:pic>
        <p:nvPicPr>
          <p:cNvPr id="5" name="Resim 4">
            <a:extLst>
              <a:ext uri="{FF2B5EF4-FFF2-40B4-BE49-F238E27FC236}">
                <a16:creationId xmlns:a16="http://schemas.microsoft.com/office/drawing/2014/main" id="{B3AEF415-A238-1C5A-E4D5-D00B85A67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77" y="387107"/>
            <a:ext cx="2133600" cy="2143125"/>
          </a:xfrm>
          <a:prstGeom prst="rect">
            <a:avLst/>
          </a:prstGeom>
        </p:spPr>
      </p:pic>
    </p:spTree>
    <p:extLst>
      <p:ext uri="{BB962C8B-B14F-4D97-AF65-F5344CB8AC3E}">
        <p14:creationId xmlns:p14="http://schemas.microsoft.com/office/powerpoint/2010/main" val="1018370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2">
            <a:extLst>
              <a:ext uri="{FF2B5EF4-FFF2-40B4-BE49-F238E27FC236}">
                <a16:creationId xmlns:a16="http://schemas.microsoft.com/office/drawing/2014/main" id="{1D746853-7CDE-A012-8964-43BBAF2C0E86}"/>
              </a:ext>
            </a:extLst>
          </p:cNvPr>
          <p:cNvSpPr>
            <a:spLocks noGrp="1"/>
          </p:cNvSpPr>
          <p:nvPr>
            <p:ph idx="1"/>
          </p:nvPr>
        </p:nvSpPr>
        <p:spPr>
          <a:xfrm>
            <a:off x="1408803" y="1021659"/>
            <a:ext cx="9908553" cy="3101975"/>
          </a:xfrm>
        </p:spPr>
        <p:txBody>
          <a:bodyPr>
            <a:normAutofit/>
          </a:bodyPr>
          <a:lstStyle/>
          <a:p>
            <a:r>
              <a:rPr lang="tr-TR" dirty="0">
                <a:latin typeface="Calibri" panose="020F0502020204030204" pitchFamily="34" charset="0"/>
                <a:cs typeface="Calibri" panose="020F0502020204030204" pitchFamily="34" charset="0"/>
              </a:rPr>
              <a:t>Bhattacharjee D. ve Kothari V.K. , ileri beslemeli ve geri yayılımlı yapay sinir ağı sistemlerini kullanarak, kumaşların sürekli ve geçici ısıl özelliklerinin tahmin edilebilirliği üzerine bir çalışma yapmışlardır. Çalışma kapsamında iki farklı ağ kurulmuştur. Kurulan iki ağın mimarileri Şekil 4 ve 5’te görülmektedir. Ağlarda girdi katmanı olarak dokuma tipi (bezayağı, dimi, saten), çözgü numarası, atkı numarası, iplik yoğunluğu, kumaş yoğunluğu, kalınlık verileri kullanılırken çıktı katmanı olarak kumaşların ısıl direnç ve anlık ısı transferi değerleri elde edilmektedir. Çalışmada her iki durumda da üç katmanlı yapay sinir ağı modeli kullanılmıştır. </a:t>
            </a:r>
          </a:p>
        </p:txBody>
      </p:sp>
      <p:pic>
        <p:nvPicPr>
          <p:cNvPr id="6" name="Resim 5">
            <a:extLst>
              <a:ext uri="{FF2B5EF4-FFF2-40B4-BE49-F238E27FC236}">
                <a16:creationId xmlns:a16="http://schemas.microsoft.com/office/drawing/2014/main" id="{8693C97A-BBE6-6633-2101-91E1C5A96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282" y="3928790"/>
            <a:ext cx="2286207" cy="2286207"/>
          </a:xfrm>
          <a:prstGeom prst="rect">
            <a:avLst/>
          </a:prstGeom>
        </p:spPr>
      </p:pic>
      <p:pic>
        <p:nvPicPr>
          <p:cNvPr id="8" name="Resim 7">
            <a:extLst>
              <a:ext uri="{FF2B5EF4-FFF2-40B4-BE49-F238E27FC236}">
                <a16:creationId xmlns:a16="http://schemas.microsoft.com/office/drawing/2014/main" id="{D3B90574-528B-BF00-A96D-10E50B2E7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803" y="4249992"/>
            <a:ext cx="2286207" cy="2286207"/>
          </a:xfrm>
          <a:prstGeom prst="rect">
            <a:avLst/>
          </a:prstGeom>
        </p:spPr>
      </p:pic>
      <p:cxnSp>
        <p:nvCxnSpPr>
          <p:cNvPr id="10" name="Düz Ok Bağlayıcısı 9">
            <a:extLst>
              <a:ext uri="{FF2B5EF4-FFF2-40B4-BE49-F238E27FC236}">
                <a16:creationId xmlns:a16="http://schemas.microsoft.com/office/drawing/2014/main" id="{B83C48E0-CF45-E62D-8DB2-6779895B71D2}"/>
              </a:ext>
            </a:extLst>
          </p:cNvPr>
          <p:cNvCxnSpPr>
            <a:cxnSpLocks/>
          </p:cNvCxnSpPr>
          <p:nvPr/>
        </p:nvCxnSpPr>
        <p:spPr>
          <a:xfrm>
            <a:off x="5102087" y="5071893"/>
            <a:ext cx="19613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3040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CEF3C7E-7B9E-9258-657D-41BBE0470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44" y="0"/>
            <a:ext cx="13331687" cy="6858001"/>
          </a:xfrm>
          <a:prstGeom prst="rect">
            <a:avLst/>
          </a:prstGeom>
        </p:spPr>
      </p:pic>
      <p:sp>
        <p:nvSpPr>
          <p:cNvPr id="8" name="Metin kutusu 7">
            <a:extLst>
              <a:ext uri="{FF2B5EF4-FFF2-40B4-BE49-F238E27FC236}">
                <a16:creationId xmlns:a16="http://schemas.microsoft.com/office/drawing/2014/main" id="{ACFCF624-F00C-17ED-922B-B38466648217}"/>
              </a:ext>
            </a:extLst>
          </p:cNvPr>
          <p:cNvSpPr txBox="1"/>
          <p:nvPr/>
        </p:nvSpPr>
        <p:spPr>
          <a:xfrm>
            <a:off x="0" y="1028343"/>
            <a:ext cx="6758608" cy="4801314"/>
          </a:xfrm>
          <a:prstGeom prst="rect">
            <a:avLst/>
          </a:prstGeom>
          <a:noFill/>
        </p:spPr>
        <p:txBody>
          <a:bodyPr wrap="square">
            <a:spAutoFit/>
          </a:bodyPr>
          <a:lstStyle/>
          <a:p>
            <a:r>
              <a:rPr lang="tr-TR" dirty="0">
                <a:solidFill>
                  <a:schemeClr val="bg1"/>
                </a:solidFill>
                <a:latin typeface="Calibri" panose="020F0502020204030204" pitchFamily="34" charset="0"/>
                <a:cs typeface="Calibri" panose="020F0502020204030204" pitchFamily="34" charset="0"/>
              </a:rPr>
              <a:t>Çalışma kapsamında toplam 86 adet pamuklu dokuma kumaş numunesinin 70 adeti yapay sinir ağlarını eğitmek için, 16 adeti ise ağları test etmek için kullanılmıştır. Kumaşların ısıl özellikleri Alambeta adlı ısıl direnç test cihazı kullanarak ölçülmüştür . Çalışmada iki farklı ağ mimarisi arasında bir karşılaştırma yapılmıştır, bunlardan birincisi ortak bir girdi ile beslenerek eşzamanlı olarak çalışan iki ardışık ağ, ikincisi ise iki çıktı sağlayan tek bir ağdır. Ağlar daha sonra bir dizi eğitilmemiş girdiye tabi tutulmuş, ısıl direnç ve anlık ısı transferi gibi ısıl özellikleri deneysel olarak elde edilen değerlerle karşılaştırılmıştır. Birinci yapay sinir ağı ortalama %8.61’lik hata yüzdesine sahipken, ikinci yapay sinir ağı ortalama %10.42’lik hata yüzdesine sahiptir. Ortak girdilerle eşzamanlı olarak çalışan iki ağlı yapı, iki çıktı vermek üzere kullanılan tek girdili yapıdan daha iyi sonuçlar vermektedir. Diğer bir ifadeyle, kurulan birinci ağ, ikinci ağdan daha başarılı sonuçlar vermektedir. Bu çalışma, yapay sinir ağlarının bir kumaşın sürekli ve geçici ısıl davranışlarını tahmin etmek amacıyla başarılı bir araç olarak kullanılabileceğini göstermektedir.</a:t>
            </a:r>
          </a:p>
        </p:txBody>
      </p:sp>
    </p:spTree>
    <p:extLst>
      <p:ext uri="{BB962C8B-B14F-4D97-AF65-F5344CB8AC3E}">
        <p14:creationId xmlns:p14="http://schemas.microsoft.com/office/powerpoint/2010/main" val="346633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6AA22803-05C4-B3F4-48FD-4AA92DEFC028}"/>
              </a:ext>
            </a:extLst>
          </p:cNvPr>
          <p:cNvPicPr>
            <a:picLocks noGrp="1" noChangeAspect="1"/>
          </p:cNvPicPr>
          <p:nvPr>
            <p:ph idx="1"/>
          </p:nvPr>
        </p:nvPicPr>
        <p:blipFill>
          <a:blip r:embed="rId2"/>
          <a:stretch>
            <a:fillRect/>
          </a:stretch>
        </p:blipFill>
        <p:spPr>
          <a:xfrm>
            <a:off x="3213652" y="613323"/>
            <a:ext cx="5764695" cy="5255356"/>
          </a:xfrm>
          <a:prstGeom prst="rect">
            <a:avLst/>
          </a:prstGeom>
        </p:spPr>
      </p:pic>
    </p:spTree>
    <p:extLst>
      <p:ext uri="{BB962C8B-B14F-4D97-AF65-F5344CB8AC3E}">
        <p14:creationId xmlns:p14="http://schemas.microsoft.com/office/powerpoint/2010/main" val="192635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E51FDC8-81FD-6775-D0D2-00C66CD096E9}"/>
              </a:ext>
            </a:extLst>
          </p:cNvPr>
          <p:cNvSpPr>
            <a:spLocks noGrp="1"/>
          </p:cNvSpPr>
          <p:nvPr>
            <p:ph idx="1"/>
          </p:nvPr>
        </p:nvSpPr>
        <p:spPr>
          <a:xfrm>
            <a:off x="503584" y="530088"/>
            <a:ext cx="9647582" cy="5011157"/>
          </a:xfrm>
        </p:spPr>
        <p:txBody>
          <a:bodyPr>
            <a:normAutofit lnSpcReduction="10000"/>
          </a:bodyPr>
          <a:lstStyle/>
          <a:p>
            <a:r>
              <a:rPr lang="tr-TR" dirty="0">
                <a:latin typeface="Calibri" panose="020F0502020204030204" pitchFamily="34" charset="0"/>
                <a:cs typeface="Calibri" panose="020F0502020204030204" pitchFamily="34" charset="0"/>
              </a:rPr>
              <a:t>Çeşitli bilim adamları , insan-giysi sisteminin dinamik bir ısıl ortam olduğunu, mevcut çalışmaların ise genellikle kararlı durum ve tek biçimli koşullar üzerine yoğunlaşmış olduğunu belirtmişlerdir. Çalışmalarında giysilerin ısıl fonksiyonlarının dinamik bir ortamda değerlendirilebilmesi için bulanık yapay sinir ağı modeli geliştirmiş ve modeli fonksiyonel bir tekstil tasarım sisteminde test etmişlerdir. Bu model merkezi ve yerel vücut bölümlerinin sıcaklıkları ve sıcaklık değişiklikleri oranları dahil olmak üzere fizyolojik parametrelere dayanarak bir insanın yerel ve genel ısıl hislerini tahmin etmektedir. Simülasyon verileri için elde edilen test sonuçları insan benzeri bu yaklaşımın güvenilirliğini doğrulamaktadır . Yapay sinir ağı modelinde girdi verileri olarak deri sıcaklığı, vücut iç sıcaklığı ve deri sıcaklığının değişim oranı, çıktı verisi olarak ise insanın ısıl hissi alınmıştır. Yapay sinir ağları dört katmanlı ileri beslemeli geri yayılımlı ağ esasına dayalı olarak geliştirilmiştir. İlk gizli katman girdilerin bulanık alt kümesini temsil ederken; dördüncü katman çıktı katmanıdır. Burada bulanık mantık kullanmanın avantajı, eğitim verilerinin gerekliliğini azaltmaktır. Konu ile ilgili yapılan diğer deneysel yaklaşımlardan farklı olarak bu modelin doğrudan insan vücudunun ısıl tepkilerine (vücut iç sıcaklığı ve deri sıcaklığı) bağlı olduğu görülmektedir [31]. Fayala ve diğ. [32], çalışmalarında örme kumaşlar için ipliğin ısıl iletkenliği, kumaşın gramajı, gözenekliliği ve hava geçirgenliği değerlerini kullanarak kumaşın ısıl iletkenliğinin tahmin edilebilmesini sağlayan bir yapay sinir ağı modeli kurmuşlardır. Kurulan yapay sinir ağı modeli bir giriş katmanı, bir gizli katman ve bir çıkış katmanından oluşmaktadır.</a:t>
            </a:r>
          </a:p>
        </p:txBody>
      </p:sp>
      <p:pic>
        <p:nvPicPr>
          <p:cNvPr id="4" name="Resim 3">
            <a:extLst>
              <a:ext uri="{FF2B5EF4-FFF2-40B4-BE49-F238E27FC236}">
                <a16:creationId xmlns:a16="http://schemas.microsoft.com/office/drawing/2014/main" id="{2C47FE01-BA1F-65CC-04E4-C7196C0B2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553" y="3756163"/>
            <a:ext cx="5991225" cy="3771900"/>
          </a:xfrm>
          <a:prstGeom prst="rect">
            <a:avLst/>
          </a:prstGeom>
        </p:spPr>
      </p:pic>
    </p:spTree>
    <p:extLst>
      <p:ext uri="{BB962C8B-B14F-4D97-AF65-F5344CB8AC3E}">
        <p14:creationId xmlns:p14="http://schemas.microsoft.com/office/powerpoint/2010/main" val="275039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BBCA5FBA-6679-291F-E63B-CD224BEEFE67}"/>
              </a:ext>
            </a:extLst>
          </p:cNvPr>
          <p:cNvPicPr>
            <a:picLocks noGrp="1" noChangeAspect="1"/>
          </p:cNvPicPr>
          <p:nvPr>
            <p:ph idx="1"/>
          </p:nvPr>
        </p:nvPicPr>
        <p:blipFill>
          <a:blip r:embed="rId2"/>
          <a:stretch>
            <a:fillRect/>
          </a:stretch>
        </p:blipFill>
        <p:spPr>
          <a:xfrm>
            <a:off x="1440467" y="1081996"/>
            <a:ext cx="9311066" cy="4694007"/>
          </a:xfrm>
          <a:prstGeom prst="rect">
            <a:avLst/>
          </a:prstGeom>
        </p:spPr>
      </p:pic>
    </p:spTree>
    <p:extLst>
      <p:ext uri="{BB962C8B-B14F-4D97-AF65-F5344CB8AC3E}">
        <p14:creationId xmlns:p14="http://schemas.microsoft.com/office/powerpoint/2010/main" val="124341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F5F3324-AE11-85FE-E7AA-5F023EE0BC7B}"/>
              </a:ext>
            </a:extLst>
          </p:cNvPr>
          <p:cNvSpPr>
            <a:spLocks noGrp="1"/>
          </p:cNvSpPr>
          <p:nvPr>
            <p:ph idx="1"/>
          </p:nvPr>
        </p:nvSpPr>
        <p:spPr>
          <a:xfrm>
            <a:off x="654127" y="358670"/>
            <a:ext cx="10915021" cy="4584391"/>
          </a:xfrm>
        </p:spPr>
        <p:txBody>
          <a:bodyPr>
            <a:noAutofit/>
          </a:bodyPr>
          <a:lstStyle/>
          <a:p>
            <a:r>
              <a:rPr lang="tr-TR" dirty="0">
                <a:latin typeface="Calibri" panose="020F0502020204030204" pitchFamily="34" charset="0"/>
                <a:cs typeface="Calibri" panose="020F0502020204030204" pitchFamily="34" charset="0"/>
              </a:rPr>
              <a:t>Çalışmada 81 adet kumaş kullanılmıştır. 65 adet kumaştan elde edilen veriler eğitim seti verileri olarak, 16 adet kumaştan elde edilen veriler ise deney seti verileri olarak kullanılmıştır. Çalışmanın sonunda, sinir ağından elde edilen ısıl iletkenlik değerleri ile ölçülen değerler karşılaştırılmıştır ve geliştirilen sistemin 0.913 korelasyon katsayısı ile kumaşların ısıl iletkenliğini tahmin edebildiği görülmüştür . Majumdar , çalışmasında bambu ve pamuk karışımı ipliklerden üretilmiş olan örme kumaşların ısıl iletkenliğinin tahmin edilebilmesini sağlayan bir yapay sinir ağı modeli kurmuştur. Sinir ağının kurulumunda, kumaşın örgü yapısı, ipliğin doğrusal yoğunluğu, iplikteki bambu lifinin oranı, kumaşın kalınlığı ve kumaşın yoğunluğu değerleri girdi veri seti olarak kullanılmıştır. Kurulan yapay sinir ağı modeli bir giriş katmanı, bir gizli katman ve bir çıkış katmanından oluşmaktadır . Çalışmada 27 adet kumaş kullanılmıştır. Tesadüfen seçilen 22 adet kumaştan elde edilen veriler eğitim seti verileri olarak, 5 adet kumaştan elde edilen veriler ise deney seti verileri olarak kullanılmıştır. Çalışmanın sonunda, sinir ağından elde edilen ısıl iletkenlik değerleri ile ölçülen değerler karşılaştırılmış ve geliştirilen sistemin 0.95’in üstünde bir korelasyon katsayısı ile kumaşların ısıl iletkenliğini tahmin edebildiği görülmüştür . Alibi ve diğ.  çalışmalarında örme kumaşların ısıl dirençlerini tahminlemeye yarayan üç katmanlı, ileri beslemeli geri yayılımlı bir yapay sinir ağı kurmuşlardır. Girdi veri seti olarak, kumaşı oluşturan ipliğin ısıl iletkenliği, kumaşın gramajı, kalınlığı, gözenekliliği ve hava geçirgenliği değerlerinden yararlanılmıştır . Çalışmada 82 adet kumaş kullanılmıştır. </a:t>
            </a:r>
          </a:p>
        </p:txBody>
      </p:sp>
      <p:pic>
        <p:nvPicPr>
          <p:cNvPr id="4" name="Resim 3">
            <a:extLst>
              <a:ext uri="{FF2B5EF4-FFF2-40B4-BE49-F238E27FC236}">
                <a16:creationId xmlns:a16="http://schemas.microsoft.com/office/drawing/2014/main" id="{6A49D1F6-3F24-5D4A-F852-6F0695DE6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366" y="4943061"/>
            <a:ext cx="4505738" cy="1936503"/>
          </a:xfrm>
          <a:prstGeom prst="rect">
            <a:avLst/>
          </a:prstGeom>
        </p:spPr>
      </p:pic>
    </p:spTree>
    <p:extLst>
      <p:ext uri="{BB962C8B-B14F-4D97-AF65-F5344CB8AC3E}">
        <p14:creationId xmlns:p14="http://schemas.microsoft.com/office/powerpoint/2010/main" val="93011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F80EDEC-DFDE-6169-C51B-C5E8B2E73262}"/>
              </a:ext>
            </a:extLst>
          </p:cNvPr>
          <p:cNvSpPr>
            <a:spLocks noGrp="1"/>
          </p:cNvSpPr>
          <p:nvPr>
            <p:ph idx="1"/>
          </p:nvPr>
        </p:nvSpPr>
        <p:spPr>
          <a:xfrm>
            <a:off x="181372" y="796023"/>
            <a:ext cx="9718001" cy="2848357"/>
          </a:xfrm>
        </p:spPr>
        <p:txBody>
          <a:bodyPr>
            <a:noAutofit/>
          </a:bodyPr>
          <a:lstStyle/>
          <a:p>
            <a:r>
              <a:rPr lang="tr-TR" dirty="0">
                <a:latin typeface="Calibri" panose="020F0502020204030204" pitchFamily="34" charset="0"/>
                <a:cs typeface="Calibri" panose="020F0502020204030204" pitchFamily="34" charset="0"/>
              </a:rPr>
              <a:t>Kumaşların %80’inden elde edilen veriler eğitim seti verileri olarak, %20’sinden elde edilen veriler ise deney seti verileri olarak kullanılmıştır. Çalışmanın sonunda, sinir ağından elde edilen ısıl direnç değerleri ile ölçülen değerler karşılaştırılmış ve geliştirilen sistemin 0.948 korelasyon katsayısı başarılı tahminler yapabildiği belirtilmiştir . Alibi ve diğ.  diğer bir çalışmalarında yapısında likra içeren esnek örme kumaşların ısıl iletkenliğini tahminleyebilmek amacıyla bir yapay sinir ağı kurmuşlardır. Bu ağda kumaşın örgü yapısı, iplik kompozisyonu, iplik numarası, üretildiği makinenin çapı, içerdiği likra oranı, likra ipliğinin numarası, gramajı ve kalınlığı verileri girdi veri seti olarak kullanılmıştır. </a:t>
            </a:r>
          </a:p>
        </p:txBody>
      </p:sp>
      <p:pic>
        <p:nvPicPr>
          <p:cNvPr id="4" name="Resim 3">
            <a:extLst>
              <a:ext uri="{FF2B5EF4-FFF2-40B4-BE49-F238E27FC236}">
                <a16:creationId xmlns:a16="http://schemas.microsoft.com/office/drawing/2014/main" id="{0AD57391-A54F-800C-607E-1E05BA970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359" y="3233530"/>
            <a:ext cx="6381311" cy="3593081"/>
          </a:xfrm>
          <a:prstGeom prst="rect">
            <a:avLst/>
          </a:prstGeom>
        </p:spPr>
      </p:pic>
      <p:sp>
        <p:nvSpPr>
          <p:cNvPr id="6" name="Metin kutusu 5">
            <a:extLst>
              <a:ext uri="{FF2B5EF4-FFF2-40B4-BE49-F238E27FC236}">
                <a16:creationId xmlns:a16="http://schemas.microsoft.com/office/drawing/2014/main" id="{592C3679-B9F6-AB1B-69C1-6064CAC7D873}"/>
              </a:ext>
            </a:extLst>
          </p:cNvPr>
          <p:cNvSpPr txBox="1"/>
          <p:nvPr/>
        </p:nvSpPr>
        <p:spPr>
          <a:xfrm>
            <a:off x="3319285" y="3429000"/>
            <a:ext cx="6580088" cy="1754326"/>
          </a:xfrm>
          <a:prstGeom prst="rect">
            <a:avLst/>
          </a:prstGeom>
          <a:noFill/>
        </p:spPr>
        <p:txBody>
          <a:bodyPr wrap="square">
            <a:spAutoFit/>
          </a:bodyPr>
          <a:lstStyle/>
          <a:p>
            <a:r>
              <a:rPr kumimoji="0" lang="tr-TR" sz="1800" b="0"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Calibri" panose="020F0502020204030204" pitchFamily="34" charset="0"/>
              </a:rPr>
              <a:t> Çalışmada 340 adet kumaştan yararlanılmıştır. Bu kumaşların 244 adetinden elde edilen veriler eğitim seti verileri olarak, 96 adetinden elde edilen veriler ise deney seti verileri olarak kullanılmıştır. Çalışmanın sonunda, kurulan ağın tahminlemedeki başarısızlık oranı %5’in altında bulunmuştur, diğer bir ifadeyle yapay sinir ağı kumaşların ısıl iletkenliğini tahminlemede başarılıdır.</a:t>
            </a:r>
            <a:endParaRPr lang="tr-TR" dirty="0"/>
          </a:p>
        </p:txBody>
      </p:sp>
    </p:spTree>
    <p:extLst>
      <p:ext uri="{BB962C8B-B14F-4D97-AF65-F5344CB8AC3E}">
        <p14:creationId xmlns:p14="http://schemas.microsoft.com/office/powerpoint/2010/main" val="1765922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27E41F77-6290-ED7F-C111-66DEB75EB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29"/>
            <a:ext cx="12192000" cy="6849341"/>
          </a:xfrm>
          <a:prstGeom prst="rect">
            <a:avLst/>
          </a:prstGeom>
        </p:spPr>
      </p:pic>
      <p:sp>
        <p:nvSpPr>
          <p:cNvPr id="12" name="İçerik Yer Tutucusu 2">
            <a:extLst>
              <a:ext uri="{FF2B5EF4-FFF2-40B4-BE49-F238E27FC236}">
                <a16:creationId xmlns:a16="http://schemas.microsoft.com/office/drawing/2014/main" id="{D3ECF6F6-4C0F-C675-5C87-C412096580E8}"/>
              </a:ext>
            </a:extLst>
          </p:cNvPr>
          <p:cNvSpPr>
            <a:spLocks noGrp="1"/>
          </p:cNvSpPr>
          <p:nvPr>
            <p:ph idx="1"/>
          </p:nvPr>
        </p:nvSpPr>
        <p:spPr>
          <a:xfrm>
            <a:off x="8161894" y="1555222"/>
            <a:ext cx="3413977" cy="4980341"/>
          </a:xfrm>
        </p:spPr>
        <p:txBody>
          <a:bodyPr>
            <a:normAutofit/>
          </a:bodyPr>
          <a:lstStyle/>
          <a:p>
            <a:r>
              <a:rPr lang="tr-TR" b="1" dirty="0">
                <a:solidFill>
                  <a:schemeClr val="bg1"/>
                </a:solidFill>
                <a:latin typeface="Calibri" panose="020F0502020204030204" pitchFamily="34" charset="0"/>
                <a:cs typeface="Calibri" panose="020F0502020204030204" pitchFamily="34" charset="0"/>
              </a:rPr>
              <a:t>Perceptron (Algılayıcı), tek katmanlı bir yapay sinir ağının temel birimidir. </a:t>
            </a:r>
          </a:p>
          <a:p>
            <a:r>
              <a:rPr lang="tr-TR" b="1" dirty="0">
                <a:solidFill>
                  <a:schemeClr val="bg1"/>
                </a:solidFill>
                <a:latin typeface="Calibri" panose="020F0502020204030204" pitchFamily="34" charset="0"/>
                <a:cs typeface="Calibri" panose="020F0502020204030204" pitchFamily="34" charset="0"/>
              </a:rPr>
              <a:t>Eğitilebilecek tek bir yapay sinir hücresinden oluşmaktadır. </a:t>
            </a:r>
          </a:p>
          <a:p>
            <a:r>
              <a:rPr lang="tr-TR" b="1" dirty="0">
                <a:solidFill>
                  <a:schemeClr val="bg1"/>
                </a:solidFill>
                <a:latin typeface="Calibri" panose="020F0502020204030204" pitchFamily="34" charset="0"/>
                <a:cs typeface="Calibri" panose="020F0502020204030204" pitchFamily="34" charset="0"/>
              </a:rPr>
              <a:t>Denetimli bir öğrenme algoritmasıdır.</a:t>
            </a:r>
          </a:p>
          <a:p>
            <a:r>
              <a:rPr lang="tr-TR" b="1" dirty="0">
                <a:solidFill>
                  <a:schemeClr val="bg1"/>
                </a:solidFill>
                <a:latin typeface="Calibri" panose="020F0502020204030204" pitchFamily="34" charset="0"/>
                <a:cs typeface="Calibri" panose="020F0502020204030204" pitchFamily="34" charset="0"/>
              </a:rPr>
              <a:t>Perceptronun yapısı tek bağlantılı ve sadece giriş çıkışı olan bir işlem ünitesidir.</a:t>
            </a:r>
          </a:p>
          <a:p>
            <a:r>
              <a:rPr lang="tr-TR" b="1" dirty="0">
                <a:solidFill>
                  <a:schemeClr val="bg1"/>
                </a:solidFill>
                <a:latin typeface="Calibri" panose="020F0502020204030204" pitchFamily="34" charset="0"/>
                <a:cs typeface="Calibri" panose="020F0502020204030204" pitchFamily="34" charset="0"/>
              </a:rPr>
              <a:t>Hem giriş hem de çıkış değerleri verilir ve sinir ağının öğrenilmesi beklenir.</a:t>
            </a:r>
          </a:p>
          <a:p>
            <a:r>
              <a:rPr lang="tr-TR" b="1" dirty="0">
                <a:solidFill>
                  <a:schemeClr val="bg1"/>
                </a:solidFill>
                <a:latin typeface="Calibri" panose="020F0502020204030204" pitchFamily="34" charset="0"/>
                <a:cs typeface="Calibri" panose="020F0502020204030204" pitchFamily="34" charset="0"/>
              </a:rPr>
              <a:t>Yapay sinir ağlarının en küçük öğrenme birimidir.</a:t>
            </a:r>
          </a:p>
        </p:txBody>
      </p:sp>
      <p:sp>
        <p:nvSpPr>
          <p:cNvPr id="13" name="Metin kutusu 12">
            <a:extLst>
              <a:ext uri="{FF2B5EF4-FFF2-40B4-BE49-F238E27FC236}">
                <a16:creationId xmlns:a16="http://schemas.microsoft.com/office/drawing/2014/main" id="{35933999-EBA2-A243-5ECB-CF784FB27580}"/>
              </a:ext>
            </a:extLst>
          </p:cNvPr>
          <p:cNvSpPr txBox="1"/>
          <p:nvPr/>
        </p:nvSpPr>
        <p:spPr>
          <a:xfrm>
            <a:off x="8161894" y="837005"/>
            <a:ext cx="6100548" cy="400110"/>
          </a:xfrm>
          <a:prstGeom prst="rect">
            <a:avLst/>
          </a:prstGeom>
          <a:noFill/>
        </p:spPr>
        <p:txBody>
          <a:bodyPr wrap="square">
            <a:spAutoFit/>
          </a:bodyPr>
          <a:lstStyle/>
          <a:p>
            <a:r>
              <a:rPr kumimoji="0" lang="tr-TR" sz="2000" b="1" i="0" u="none" strike="noStrike" kern="1200" cap="all" spc="20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PERCEPTRON NEDİR?</a:t>
            </a:r>
            <a:endParaRPr lang="tr-TR" sz="2000" b="1" dirty="0">
              <a:solidFill>
                <a:schemeClr val="bg1"/>
              </a:solidFill>
              <a:latin typeface="Calibri" panose="020F0502020204030204" pitchFamily="34" charset="0"/>
              <a:cs typeface="Calibri" panose="020F0502020204030204" pitchFamily="34" charset="0"/>
            </a:endParaRPr>
          </a:p>
        </p:txBody>
      </p:sp>
      <p:sp>
        <p:nvSpPr>
          <p:cNvPr id="14" name="Metin kutusu 13">
            <a:extLst>
              <a:ext uri="{FF2B5EF4-FFF2-40B4-BE49-F238E27FC236}">
                <a16:creationId xmlns:a16="http://schemas.microsoft.com/office/drawing/2014/main" id="{F49850D8-F5CD-564E-B388-01AFE8E62817}"/>
              </a:ext>
            </a:extLst>
          </p:cNvPr>
          <p:cNvSpPr txBox="1"/>
          <p:nvPr/>
        </p:nvSpPr>
        <p:spPr>
          <a:xfrm flipV="1">
            <a:off x="7470912" y="6657945"/>
            <a:ext cx="4721088" cy="200055"/>
          </a:xfrm>
          <a:prstGeom prst="rect">
            <a:avLst/>
          </a:prstGeom>
          <a:noFill/>
        </p:spPr>
        <p:txBody>
          <a:bodyPr wrap="square">
            <a:spAutoFit/>
          </a:bodyPr>
          <a:lstStyle/>
          <a:p>
            <a:r>
              <a:rPr lang="tr-TR" sz="700" dirty="0">
                <a:solidFill>
                  <a:schemeClr val="bg1"/>
                </a:solidFill>
              </a:rPr>
              <a:t>https://web.archive.org/web/20210510144459/https://ichi.pro/tr/perceptron-nedir-sinir-aglarinin-temelleri-216397265290640</a:t>
            </a:r>
          </a:p>
        </p:txBody>
      </p:sp>
    </p:spTree>
    <p:extLst>
      <p:ext uri="{BB962C8B-B14F-4D97-AF65-F5344CB8AC3E}">
        <p14:creationId xmlns:p14="http://schemas.microsoft.com/office/powerpoint/2010/main" val="412933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a:extLst>
              <a:ext uri="{FF2B5EF4-FFF2-40B4-BE49-F238E27FC236}">
                <a16:creationId xmlns:a16="http://schemas.microsoft.com/office/drawing/2014/main" id="{F9BD1737-DCEE-7047-8146-435698DF1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2" name="Metin kutusu 11">
            <a:extLst>
              <a:ext uri="{FF2B5EF4-FFF2-40B4-BE49-F238E27FC236}">
                <a16:creationId xmlns:a16="http://schemas.microsoft.com/office/drawing/2014/main" id="{D7086917-EEC5-5058-5962-092CDE55F8E4}"/>
              </a:ext>
            </a:extLst>
          </p:cNvPr>
          <p:cNvSpPr txBox="1"/>
          <p:nvPr/>
        </p:nvSpPr>
        <p:spPr>
          <a:xfrm>
            <a:off x="3578087" y="2831837"/>
            <a:ext cx="5035825" cy="769441"/>
          </a:xfrm>
          <a:prstGeom prst="rect">
            <a:avLst/>
          </a:prstGeom>
          <a:noFill/>
        </p:spPr>
        <p:txBody>
          <a:bodyPr wrap="square">
            <a:spAutoFit/>
          </a:bodyPr>
          <a:lstStyle/>
          <a:p>
            <a:r>
              <a:rPr lang="tr-TR" sz="4400" b="1" dirty="0">
                <a:solidFill>
                  <a:schemeClr val="bg1"/>
                </a:solidFill>
                <a:latin typeface="Calibri" panose="020F0502020204030204" pitchFamily="34" charset="0"/>
                <a:cs typeface="Calibri" panose="020F0502020204030204" pitchFamily="34" charset="0"/>
              </a:rPr>
              <a:t>YAPAY SİNİR AĞLARI </a:t>
            </a:r>
            <a:endParaRPr lang="tr-TR" sz="4400" dirty="0">
              <a:solidFill>
                <a:schemeClr val="bg1"/>
              </a:solidFill>
            </a:endParaRPr>
          </a:p>
        </p:txBody>
      </p:sp>
    </p:spTree>
    <p:extLst>
      <p:ext uri="{BB962C8B-B14F-4D97-AF65-F5344CB8AC3E}">
        <p14:creationId xmlns:p14="http://schemas.microsoft.com/office/powerpoint/2010/main" val="186392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A95369F-E7A0-9CEF-EB11-57804BDD537C}"/>
              </a:ext>
            </a:extLst>
          </p:cNvPr>
          <p:cNvSpPr>
            <a:spLocks noGrp="1"/>
          </p:cNvSpPr>
          <p:nvPr>
            <p:ph idx="1"/>
          </p:nvPr>
        </p:nvSpPr>
        <p:spPr>
          <a:xfrm>
            <a:off x="474134" y="1241778"/>
            <a:ext cx="5396580" cy="4935185"/>
          </a:xfrm>
        </p:spPr>
        <p:txBody>
          <a:bodyPr>
            <a:normAutofit/>
          </a:bodyPr>
          <a:lstStyle/>
          <a:p>
            <a:r>
              <a:rPr lang="tr-TR" dirty="0">
                <a:latin typeface="Calibri" panose="020F0502020204030204" pitchFamily="34" charset="0"/>
                <a:cs typeface="Calibri" panose="020F0502020204030204" pitchFamily="34" charset="0"/>
              </a:rPr>
              <a:t>1957'de Cornell Havacılık Laboratuvarı'nda Amerikalı psikolog Frank Rosenblatt tarafından bulunmuştur. İlk olarak bir veya daha fazla girdi, bir işlemci ve yalnızca bir çıktıdan oluşmaktaydı. Rosenblatt'ın amacı biyolojik nörondan ve onun öğrenme yeteneğinden etkilendiği için bir nöron gibi davranan fiziksel bir makine yaratmaktı.</a:t>
            </a:r>
          </a:p>
          <a:p>
            <a:endParaRPr lang="tr-TR" dirty="0">
              <a:latin typeface="Calibri" panose="020F0502020204030204" pitchFamily="34" charset="0"/>
              <a:cs typeface="Calibri" panose="020F0502020204030204" pitchFamily="34" charset="0"/>
            </a:endParaRPr>
          </a:p>
          <a:p>
            <a:r>
              <a:rPr lang="tr-TR" dirty="0">
                <a:latin typeface="Calibri" panose="020F0502020204030204" pitchFamily="34" charset="0"/>
                <a:cs typeface="Calibri" panose="020F0502020204030204" pitchFamily="34" charset="0"/>
              </a:rPr>
              <a:t>İlk uygulama IBM 704'te test edilmiş bir yazılımdı. Bu yazılım görüntü için kullanmak amacıyla özel yapım donanımlara uygulandı. Rosenblatt ve AI topluluğu yalnızca veri noktalarının doğrusal olarak ayrılmasıyla çalışabildiğini fark ettiler. Perceptron başlangıçta ümit verici görünse de, birçok model sınıfını tanımak için eğitilemediği kanıtlandı. Bu da ilginin azalmasına sebep olmuştur.</a:t>
            </a:r>
          </a:p>
        </p:txBody>
      </p:sp>
      <p:pic>
        <p:nvPicPr>
          <p:cNvPr id="5" name="Resim 4">
            <a:extLst>
              <a:ext uri="{FF2B5EF4-FFF2-40B4-BE49-F238E27FC236}">
                <a16:creationId xmlns:a16="http://schemas.microsoft.com/office/drawing/2014/main" id="{7206187B-E62A-3F86-F556-AE3E9299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701" y="1324908"/>
            <a:ext cx="3552099" cy="2384462"/>
          </a:xfrm>
          <a:prstGeom prst="rect">
            <a:avLst/>
          </a:prstGeom>
        </p:spPr>
      </p:pic>
      <p:pic>
        <p:nvPicPr>
          <p:cNvPr id="7" name="Resim 6">
            <a:extLst>
              <a:ext uri="{FF2B5EF4-FFF2-40B4-BE49-F238E27FC236}">
                <a16:creationId xmlns:a16="http://schemas.microsoft.com/office/drawing/2014/main" id="{BBEE7BCE-7434-04DF-D829-5FA659B8A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701" y="4045049"/>
            <a:ext cx="3552099" cy="2384462"/>
          </a:xfrm>
          <a:prstGeom prst="rect">
            <a:avLst/>
          </a:prstGeom>
        </p:spPr>
      </p:pic>
      <p:sp>
        <p:nvSpPr>
          <p:cNvPr id="6" name="Metin kutusu 5">
            <a:extLst>
              <a:ext uri="{FF2B5EF4-FFF2-40B4-BE49-F238E27FC236}">
                <a16:creationId xmlns:a16="http://schemas.microsoft.com/office/drawing/2014/main" id="{091679FD-DAD6-61ED-17C6-5B9FBD1AB9E0}"/>
              </a:ext>
            </a:extLst>
          </p:cNvPr>
          <p:cNvSpPr txBox="1"/>
          <p:nvPr/>
        </p:nvSpPr>
        <p:spPr>
          <a:xfrm flipV="1">
            <a:off x="10561983" y="6665162"/>
            <a:ext cx="1630017" cy="200055"/>
          </a:xfrm>
          <a:prstGeom prst="rect">
            <a:avLst/>
          </a:prstGeom>
          <a:noFill/>
        </p:spPr>
        <p:txBody>
          <a:bodyPr wrap="square">
            <a:spAutoFit/>
          </a:bodyPr>
          <a:lstStyle/>
          <a:p>
            <a:r>
              <a:rPr lang="tr-TR" sz="700" dirty="0"/>
              <a:t>https://tr.wikipedia.org/wiki/Perceptron</a:t>
            </a:r>
          </a:p>
        </p:txBody>
      </p:sp>
      <p:sp>
        <p:nvSpPr>
          <p:cNvPr id="8" name="Metin kutusu 7">
            <a:extLst>
              <a:ext uri="{FF2B5EF4-FFF2-40B4-BE49-F238E27FC236}">
                <a16:creationId xmlns:a16="http://schemas.microsoft.com/office/drawing/2014/main" id="{6383AFA8-74B7-24F9-E754-BEB34401EC4D}"/>
              </a:ext>
            </a:extLst>
          </p:cNvPr>
          <p:cNvSpPr txBox="1"/>
          <p:nvPr/>
        </p:nvSpPr>
        <p:spPr>
          <a:xfrm>
            <a:off x="702366" y="419427"/>
            <a:ext cx="6096000" cy="400110"/>
          </a:xfrm>
          <a:prstGeom prst="rect">
            <a:avLst/>
          </a:prstGeom>
          <a:noFill/>
        </p:spPr>
        <p:txBody>
          <a:bodyPr wrap="square">
            <a:spAutoFit/>
          </a:bodyPr>
          <a:lstStyle/>
          <a:p>
            <a:r>
              <a:rPr kumimoji="0" lang="tr-TR" sz="20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TARİHÇESİ</a:t>
            </a:r>
            <a:endParaRPr lang="tr-TR"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825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4996F3E-A227-817A-88AC-A7D90E92FFC8}"/>
              </a:ext>
            </a:extLst>
          </p:cNvPr>
          <p:cNvSpPr>
            <a:spLocks noGrp="1"/>
          </p:cNvSpPr>
          <p:nvPr>
            <p:ph idx="1"/>
          </p:nvPr>
        </p:nvSpPr>
        <p:spPr>
          <a:xfrm>
            <a:off x="364312" y="307388"/>
            <a:ext cx="5339650" cy="6243223"/>
          </a:xfrm>
        </p:spPr>
        <p:txBody>
          <a:bodyPr>
            <a:normAutofit/>
          </a:bodyPr>
          <a:lstStyle/>
          <a:p>
            <a:pPr marL="0" indent="0">
              <a:buNone/>
            </a:pPr>
            <a:endParaRPr lang="tr-TR" sz="2400" dirty="0">
              <a:latin typeface="Calibri" panose="020F0502020204030204" pitchFamily="34" charset="0"/>
              <a:cs typeface="Calibri" panose="020F0502020204030204" pitchFamily="34" charset="0"/>
            </a:endParaRPr>
          </a:p>
          <a:p>
            <a:pPr marL="0" indent="0">
              <a:buNone/>
            </a:pPr>
            <a:r>
              <a:rPr lang="tr-TR" sz="2000" b="1" dirty="0">
                <a:latin typeface="Calibri" panose="020F0502020204030204" pitchFamily="34" charset="0"/>
                <a:cs typeface="Calibri" panose="020F0502020204030204" pitchFamily="34" charset="0"/>
              </a:rPr>
              <a:t>PERCEPTRON YAPISI</a:t>
            </a:r>
            <a:endParaRPr lang="tr-TR" sz="2000" dirty="0">
              <a:latin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Bir perceptron ;</a:t>
            </a:r>
          </a:p>
          <a:p>
            <a:r>
              <a:rPr lang="tr-TR" dirty="0">
                <a:latin typeface="Calibri" panose="020F0502020204030204" pitchFamily="34" charset="0"/>
                <a:cs typeface="Calibri" panose="020F0502020204030204" pitchFamily="34" charset="0"/>
              </a:rPr>
              <a:t>Giriş değerleri, </a:t>
            </a:r>
          </a:p>
          <a:p>
            <a:r>
              <a:rPr lang="tr-TR" dirty="0">
                <a:latin typeface="Calibri" panose="020F0502020204030204" pitchFamily="34" charset="0"/>
                <a:cs typeface="Calibri" panose="020F0502020204030204" pitchFamily="34" charset="0"/>
              </a:rPr>
              <a:t>Ağırlıklar ve sapma </a:t>
            </a:r>
          </a:p>
          <a:p>
            <a:r>
              <a:rPr lang="tr-TR" dirty="0">
                <a:latin typeface="Calibri" panose="020F0502020204030204" pitchFamily="34" charset="0"/>
                <a:cs typeface="Calibri" panose="020F0502020204030204" pitchFamily="34" charset="0"/>
              </a:rPr>
              <a:t>Ağırlıklı toplam </a:t>
            </a:r>
          </a:p>
          <a:p>
            <a:r>
              <a:rPr lang="tr-TR" dirty="0">
                <a:latin typeface="Calibri" panose="020F0502020204030204" pitchFamily="34" charset="0"/>
                <a:cs typeface="Calibri" panose="020F0502020204030204" pitchFamily="34" charset="0"/>
              </a:rPr>
              <a:t>Aktivasyon işlevi </a:t>
            </a:r>
          </a:p>
          <a:p>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olmak üzere dört bölümden oluşmaktadır.</a:t>
            </a:r>
          </a:p>
          <a:p>
            <a:endParaRPr lang="tr-TR" dirty="0"/>
          </a:p>
        </p:txBody>
      </p:sp>
      <p:sp>
        <p:nvSpPr>
          <p:cNvPr id="15" name="AutoShape 4">
            <a:extLst>
              <a:ext uri="{FF2B5EF4-FFF2-40B4-BE49-F238E27FC236}">
                <a16:creationId xmlns:a16="http://schemas.microsoft.com/office/drawing/2014/main" id="{3EFC55FF-DF5F-C886-415E-1A30F8E17C0E}"/>
              </a:ext>
            </a:extLst>
          </p:cNvPr>
          <p:cNvSpPr>
            <a:spLocks noChangeAspect="1" noChangeArrowheads="1"/>
          </p:cNvSpPr>
          <p:nvPr/>
        </p:nvSpPr>
        <p:spPr bwMode="auto">
          <a:xfrm>
            <a:off x="6879264" y="2319669"/>
            <a:ext cx="3221665" cy="3221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27" name="Resim 26">
            <a:extLst>
              <a:ext uri="{FF2B5EF4-FFF2-40B4-BE49-F238E27FC236}">
                <a16:creationId xmlns:a16="http://schemas.microsoft.com/office/drawing/2014/main" id="{F54F4936-B9F5-F22D-AC9D-EF2A53EEB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885" y="902786"/>
            <a:ext cx="6419563" cy="3970951"/>
          </a:xfrm>
          <a:prstGeom prst="rect">
            <a:avLst/>
          </a:prstGeom>
        </p:spPr>
      </p:pic>
      <p:sp>
        <p:nvSpPr>
          <p:cNvPr id="4" name="Metin kutusu 3">
            <a:extLst>
              <a:ext uri="{FF2B5EF4-FFF2-40B4-BE49-F238E27FC236}">
                <a16:creationId xmlns:a16="http://schemas.microsoft.com/office/drawing/2014/main" id="{1F0ADBAE-587B-B25F-5DEC-A9A25FFA055F}"/>
              </a:ext>
            </a:extLst>
          </p:cNvPr>
          <p:cNvSpPr txBox="1"/>
          <p:nvPr/>
        </p:nvSpPr>
        <p:spPr>
          <a:xfrm>
            <a:off x="7540488" y="6614285"/>
            <a:ext cx="4797088" cy="200055"/>
          </a:xfrm>
          <a:prstGeom prst="rect">
            <a:avLst/>
          </a:prstGeom>
          <a:noFill/>
        </p:spPr>
        <p:txBody>
          <a:bodyPr wrap="square">
            <a:spAutoFit/>
          </a:bodyPr>
          <a:lstStyle/>
          <a:p>
            <a:r>
              <a:rPr lang="tr-TR" sz="700" dirty="0"/>
              <a:t>https://web.archive.org/web/20210510144459/https://ichi.pro/tr/perceptron-nedir-sinir-aglarinin-temelleri-216397265290640</a:t>
            </a:r>
          </a:p>
        </p:txBody>
      </p:sp>
    </p:spTree>
    <p:extLst>
      <p:ext uri="{BB962C8B-B14F-4D97-AF65-F5344CB8AC3E}">
        <p14:creationId xmlns:p14="http://schemas.microsoft.com/office/powerpoint/2010/main" val="1973332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654D0BD-408A-7514-5421-B90B6BA82CDC}"/>
              </a:ext>
            </a:extLst>
          </p:cNvPr>
          <p:cNvSpPr>
            <a:spLocks noGrp="1"/>
          </p:cNvSpPr>
          <p:nvPr>
            <p:ph idx="1"/>
          </p:nvPr>
        </p:nvSpPr>
        <p:spPr>
          <a:xfrm>
            <a:off x="838200" y="649358"/>
            <a:ext cx="10515600" cy="5843518"/>
          </a:xfrm>
        </p:spPr>
        <p:txBody>
          <a:bodyPr>
            <a:normAutofit/>
          </a:bodyPr>
          <a:lstStyle/>
          <a:p>
            <a:pPr marL="0" indent="0">
              <a:buNone/>
            </a:pPr>
            <a:r>
              <a:rPr lang="tr-TR" sz="2000" b="1" dirty="0">
                <a:latin typeface="Calibri" panose="020F0502020204030204" pitchFamily="34" charset="0"/>
                <a:cs typeface="Calibri" panose="020F0502020204030204" pitchFamily="34" charset="0"/>
              </a:rPr>
              <a:t>PERCEPTRO’NUN MATEMATİKSEL İFADESİ</a:t>
            </a:r>
          </a:p>
          <a:p>
            <a:pPr marL="0" indent="0">
              <a:buNone/>
            </a:pPr>
            <a:endParaRPr lang="tr-TR" dirty="0"/>
          </a:p>
          <a:p>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Bu formülle hesaplanmak istenen modelin en iyi değeri vereceği w ve b parametrelerini hesaplamaktır. </a:t>
            </a:r>
          </a:p>
        </p:txBody>
      </p:sp>
      <p:pic>
        <p:nvPicPr>
          <p:cNvPr id="11" name="Resim 10">
            <a:extLst>
              <a:ext uri="{FF2B5EF4-FFF2-40B4-BE49-F238E27FC236}">
                <a16:creationId xmlns:a16="http://schemas.microsoft.com/office/drawing/2014/main" id="{8D3DCD65-975D-D805-396E-AE9F24A92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49286"/>
            <a:ext cx="4993585" cy="2491409"/>
          </a:xfrm>
          <a:prstGeom prst="rect">
            <a:avLst/>
          </a:prstGeom>
        </p:spPr>
      </p:pic>
      <p:sp>
        <p:nvSpPr>
          <p:cNvPr id="4" name="Metin kutusu 3">
            <a:extLst>
              <a:ext uri="{FF2B5EF4-FFF2-40B4-BE49-F238E27FC236}">
                <a16:creationId xmlns:a16="http://schemas.microsoft.com/office/drawing/2014/main" id="{44AAB24F-79AA-09C8-D610-C6E13E6662A2}"/>
              </a:ext>
            </a:extLst>
          </p:cNvPr>
          <p:cNvSpPr txBox="1"/>
          <p:nvPr/>
        </p:nvSpPr>
        <p:spPr>
          <a:xfrm flipV="1">
            <a:off x="9104243" y="6657945"/>
            <a:ext cx="3087757" cy="200055"/>
          </a:xfrm>
          <a:prstGeom prst="rect">
            <a:avLst/>
          </a:prstGeom>
          <a:noFill/>
        </p:spPr>
        <p:txBody>
          <a:bodyPr wrap="square">
            <a:spAutoFit/>
          </a:bodyPr>
          <a:lstStyle/>
          <a:p>
            <a:r>
              <a:rPr lang="tr-TR" sz="700" dirty="0"/>
              <a:t>https://medium.com/@buse.kara7998/perceptron-nedi%CC%87r-a15a7c8e5276</a:t>
            </a:r>
          </a:p>
        </p:txBody>
      </p:sp>
    </p:spTree>
    <p:extLst>
      <p:ext uri="{BB962C8B-B14F-4D97-AF65-F5344CB8AC3E}">
        <p14:creationId xmlns:p14="http://schemas.microsoft.com/office/powerpoint/2010/main" val="720857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çerik Yer Tutucusu 16">
            <a:extLst>
              <a:ext uri="{FF2B5EF4-FFF2-40B4-BE49-F238E27FC236}">
                <a16:creationId xmlns:a16="http://schemas.microsoft.com/office/drawing/2014/main" id="{91A589A5-38C7-8C83-DBEB-AF98EF137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968" y="349382"/>
            <a:ext cx="10474063" cy="5932148"/>
          </a:xfrm>
        </p:spPr>
      </p:pic>
      <p:sp>
        <p:nvSpPr>
          <p:cNvPr id="3" name="Metin kutusu 2">
            <a:extLst>
              <a:ext uri="{FF2B5EF4-FFF2-40B4-BE49-F238E27FC236}">
                <a16:creationId xmlns:a16="http://schemas.microsoft.com/office/drawing/2014/main" id="{FD037DA2-0B5C-401C-14C6-662AD423B53C}"/>
              </a:ext>
            </a:extLst>
          </p:cNvPr>
          <p:cNvSpPr txBox="1"/>
          <p:nvPr/>
        </p:nvSpPr>
        <p:spPr>
          <a:xfrm>
            <a:off x="8737215" y="6588131"/>
            <a:ext cx="3454785" cy="200055"/>
          </a:xfrm>
          <a:prstGeom prst="rect">
            <a:avLst/>
          </a:prstGeom>
          <a:noFill/>
        </p:spPr>
        <p:txBody>
          <a:bodyPr wrap="square">
            <a:spAutoFit/>
          </a:bodyPr>
          <a:lstStyle/>
          <a:p>
            <a:r>
              <a:rPr lang="tr-TR" sz="700" dirty="0"/>
              <a:t>http://www.nuhazginoglu.com/2018/05/15/cok-katmanli-algilayicilar-multi-layer-perceptron/</a:t>
            </a:r>
          </a:p>
        </p:txBody>
      </p:sp>
    </p:spTree>
    <p:extLst>
      <p:ext uri="{BB962C8B-B14F-4D97-AF65-F5344CB8AC3E}">
        <p14:creationId xmlns:p14="http://schemas.microsoft.com/office/powerpoint/2010/main" val="911938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55CB1FC-17D5-061F-D0A0-ACF37B5D2A71}"/>
              </a:ext>
            </a:extLst>
          </p:cNvPr>
          <p:cNvSpPr>
            <a:spLocks noGrp="1"/>
          </p:cNvSpPr>
          <p:nvPr>
            <p:ph idx="1"/>
          </p:nvPr>
        </p:nvSpPr>
        <p:spPr>
          <a:xfrm>
            <a:off x="1324346" y="1736035"/>
            <a:ext cx="2293497" cy="5170533"/>
          </a:xfrm>
        </p:spPr>
        <p:txBody>
          <a:bodyPr>
            <a:normAutofit/>
          </a:bodyPr>
          <a:lstStyle/>
          <a:p>
            <a:r>
              <a:rPr lang="tr-TR" dirty="0"/>
              <a:t>Perceptron çalışma mantığının amacı, pozitif girdileri ve negatif girdileri doğru sınıflandırabilen bir karar sınırı (çizgi) oluşturmaktır. Doğru sınır değerine ulaşılması için girdi ve çıktı verilerinin fazla olması gerekmektedir.</a:t>
            </a:r>
          </a:p>
          <a:p>
            <a:endParaRPr lang="tr-TR" dirty="0"/>
          </a:p>
          <a:p>
            <a:endParaRPr lang="tr-TR" dirty="0"/>
          </a:p>
          <a:p>
            <a:endParaRPr lang="tr-TR" dirty="0"/>
          </a:p>
          <a:p>
            <a:endParaRPr lang="tr-TR" dirty="0"/>
          </a:p>
          <a:p>
            <a:endParaRPr lang="tr-TR" dirty="0"/>
          </a:p>
          <a:p>
            <a:pPr marL="0" indent="0">
              <a:buNone/>
            </a:pPr>
            <a:endParaRPr lang="tr-TR" dirty="0"/>
          </a:p>
        </p:txBody>
      </p:sp>
      <p:pic>
        <p:nvPicPr>
          <p:cNvPr id="7" name="Resim 6">
            <a:extLst>
              <a:ext uri="{FF2B5EF4-FFF2-40B4-BE49-F238E27FC236}">
                <a16:creationId xmlns:a16="http://schemas.microsoft.com/office/drawing/2014/main" id="{A3F8A774-4343-D3F7-43D9-22D7CBF04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437" y="1736035"/>
            <a:ext cx="6180857" cy="3816626"/>
          </a:xfrm>
          <a:prstGeom prst="rect">
            <a:avLst/>
          </a:prstGeom>
          <a:ln>
            <a:noFill/>
          </a:ln>
          <a:effectLst>
            <a:outerShdw blurRad="292100" dist="139700" dir="2700000" algn="tl" rotWithShape="0">
              <a:srgbClr val="333333">
                <a:alpha val="65000"/>
              </a:srgbClr>
            </a:outerShdw>
          </a:effectLst>
        </p:spPr>
      </p:pic>
      <p:sp>
        <p:nvSpPr>
          <p:cNvPr id="5" name="Metin kutusu 4">
            <a:extLst>
              <a:ext uri="{FF2B5EF4-FFF2-40B4-BE49-F238E27FC236}">
                <a16:creationId xmlns:a16="http://schemas.microsoft.com/office/drawing/2014/main" id="{89B08C07-1665-2862-5237-5CF36A5D34CB}"/>
              </a:ext>
            </a:extLst>
          </p:cNvPr>
          <p:cNvSpPr txBox="1"/>
          <p:nvPr/>
        </p:nvSpPr>
        <p:spPr>
          <a:xfrm flipV="1">
            <a:off x="8461102" y="6657945"/>
            <a:ext cx="3750365" cy="200055"/>
          </a:xfrm>
          <a:prstGeom prst="rect">
            <a:avLst/>
          </a:prstGeom>
          <a:noFill/>
        </p:spPr>
        <p:txBody>
          <a:bodyPr wrap="square">
            <a:spAutoFit/>
          </a:bodyPr>
          <a:lstStyle/>
          <a:p>
            <a:r>
              <a:rPr lang="tr-TR" sz="700" dirty="0"/>
              <a:t>https://web.archive.org/web/20040310051912/https://en.wikipedia.org/wiki/Perceptron#History</a:t>
            </a:r>
          </a:p>
        </p:txBody>
      </p:sp>
      <p:sp>
        <p:nvSpPr>
          <p:cNvPr id="6" name="Metin kutusu 5">
            <a:extLst>
              <a:ext uri="{FF2B5EF4-FFF2-40B4-BE49-F238E27FC236}">
                <a16:creationId xmlns:a16="http://schemas.microsoft.com/office/drawing/2014/main" id="{ABC76A7F-C0B8-1EF2-FCE6-0200F28D8AD6}"/>
              </a:ext>
            </a:extLst>
          </p:cNvPr>
          <p:cNvSpPr txBox="1"/>
          <p:nvPr/>
        </p:nvSpPr>
        <p:spPr>
          <a:xfrm>
            <a:off x="1523128" y="843674"/>
            <a:ext cx="6102626" cy="400110"/>
          </a:xfrm>
          <a:prstGeom prst="rect">
            <a:avLst/>
          </a:prstGeom>
          <a:noFill/>
        </p:spPr>
        <p:txBody>
          <a:bodyPr wrap="square">
            <a:spAutoFit/>
          </a:bodyPr>
          <a:lstStyle/>
          <a:p>
            <a:pPr marR="0" lvl="0" algn="l" defTabSz="914400" rtl="0" eaLnBrk="1" fontAlgn="auto" latinLnBrk="0" hangingPunct="1">
              <a:lnSpc>
                <a:spcPct val="100000"/>
              </a:lnSpc>
              <a:spcBef>
                <a:spcPts val="1000"/>
              </a:spcBef>
              <a:spcAft>
                <a:spcPts val="0"/>
              </a:spcAft>
              <a:buClr>
                <a:srgbClr val="75B5E4"/>
              </a:buClr>
              <a:buSzTx/>
              <a:tabLst/>
              <a:defRPr/>
            </a:pPr>
            <a:r>
              <a:rPr kumimoji="0" lang="tr-TR" sz="2000" b="1"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cs typeface="Calibri" panose="020F0502020204030204" pitchFamily="34" charset="0"/>
              </a:rPr>
              <a:t>PERCEPTRON ÇALIŞMA MANTIĞI</a:t>
            </a:r>
            <a:endParaRPr kumimoji="0" lang="tr-TR" sz="2000" b="0"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475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8739F4C-7F92-94D8-E8DF-4DCB615F4615}"/>
              </a:ext>
            </a:extLst>
          </p:cNvPr>
          <p:cNvSpPr>
            <a:spLocks noGrp="1"/>
          </p:cNvSpPr>
          <p:nvPr>
            <p:ph idx="1"/>
          </p:nvPr>
        </p:nvSpPr>
        <p:spPr>
          <a:xfrm>
            <a:off x="838200" y="465668"/>
            <a:ext cx="10515600" cy="5981515"/>
          </a:xfrm>
        </p:spPr>
        <p:txBody>
          <a:bodyPr/>
          <a:lstStyle/>
          <a:p>
            <a:r>
              <a:rPr lang="tr-TR" dirty="0"/>
              <a:t>1)Ağırlık ve eşik değerleri başlatılmalıdır.</a:t>
            </a:r>
          </a:p>
          <a:p>
            <a:r>
              <a:rPr lang="tr-TR" dirty="0"/>
              <a:t>2)Her bir veri için giriş üzerinden aşağıdaki adımları gerçekleştirilmelidir.</a:t>
            </a:r>
          </a:p>
          <a:p>
            <a:r>
              <a:rPr lang="tr-TR" dirty="0"/>
              <a:t>2.1)Gerçek çıktı değerinin hesaplanması için:</a:t>
            </a:r>
          </a:p>
          <a:p>
            <a:endParaRPr lang="tr-TR" dirty="0"/>
          </a:p>
          <a:p>
            <a:pPr marL="0" indent="0">
              <a:buNone/>
            </a:pPr>
            <a:endParaRPr lang="tr-TR" dirty="0"/>
          </a:p>
          <a:p>
            <a:r>
              <a:rPr lang="tr-TR" dirty="0"/>
              <a:t>2.2) Ağırlık değerini güncellenmesi için:</a:t>
            </a:r>
          </a:p>
          <a:p>
            <a:endParaRPr lang="tr-TR" dirty="0"/>
          </a:p>
          <a:p>
            <a:endParaRPr lang="tr-TR" dirty="0"/>
          </a:p>
          <a:p>
            <a:endParaRPr lang="tr-TR" dirty="0"/>
          </a:p>
          <a:p>
            <a:endParaRPr lang="tr-TR" dirty="0"/>
          </a:p>
          <a:p>
            <a:endParaRPr lang="tr-TR" dirty="0"/>
          </a:p>
          <a:p>
            <a:r>
              <a:rPr lang="tr-TR" dirty="0"/>
              <a:t>3)İkinci madde yineleme hatası alınana kadar işlem tekrarlanmalıdır.</a:t>
            </a:r>
          </a:p>
          <a:p>
            <a:endParaRPr lang="tr-TR" dirty="0"/>
          </a:p>
          <a:p>
            <a:endParaRPr lang="tr-TR" dirty="0"/>
          </a:p>
        </p:txBody>
      </p:sp>
      <p:sp>
        <p:nvSpPr>
          <p:cNvPr id="5" name="AutoShape 2" descr="{\displaystyle y_{j}(t)=f[w(t).x_{j}]}">
            <a:extLst>
              <a:ext uri="{FF2B5EF4-FFF2-40B4-BE49-F238E27FC236}">
                <a16:creationId xmlns:a16="http://schemas.microsoft.com/office/drawing/2014/main" id="{52B8AD9F-0C21-E2D5-958D-30C3F92D099C}"/>
              </a:ext>
            </a:extLst>
          </p:cNvPr>
          <p:cNvSpPr>
            <a:spLocks noChangeAspect="1" noChangeArrowheads="1"/>
          </p:cNvSpPr>
          <p:nvPr/>
        </p:nvSpPr>
        <p:spPr bwMode="auto">
          <a:xfrm>
            <a:off x="3132667" y="3276599"/>
            <a:ext cx="3115733" cy="3115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6" name="Resim 5">
            <a:extLst>
              <a:ext uri="{FF2B5EF4-FFF2-40B4-BE49-F238E27FC236}">
                <a16:creationId xmlns:a16="http://schemas.microsoft.com/office/drawing/2014/main" id="{09C70B6E-0E9D-13FE-251D-F21B1EC2F187}"/>
              </a:ext>
            </a:extLst>
          </p:cNvPr>
          <p:cNvPicPr>
            <a:picLocks noChangeAspect="1"/>
          </p:cNvPicPr>
          <p:nvPr/>
        </p:nvPicPr>
        <p:blipFill>
          <a:blip r:embed="rId2"/>
          <a:stretch>
            <a:fillRect/>
          </a:stretch>
        </p:blipFill>
        <p:spPr>
          <a:xfrm>
            <a:off x="1239823" y="1861315"/>
            <a:ext cx="2700867" cy="394492"/>
          </a:xfrm>
          <a:prstGeom prst="rect">
            <a:avLst/>
          </a:prstGeom>
        </p:spPr>
      </p:pic>
      <p:pic>
        <p:nvPicPr>
          <p:cNvPr id="7" name="Resim 6">
            <a:extLst>
              <a:ext uri="{FF2B5EF4-FFF2-40B4-BE49-F238E27FC236}">
                <a16:creationId xmlns:a16="http://schemas.microsoft.com/office/drawing/2014/main" id="{8B515448-713E-0F40-89AC-A5ADD721BF68}"/>
              </a:ext>
            </a:extLst>
          </p:cNvPr>
          <p:cNvPicPr>
            <a:picLocks noChangeAspect="1"/>
          </p:cNvPicPr>
          <p:nvPr/>
        </p:nvPicPr>
        <p:blipFill>
          <a:blip r:embed="rId3"/>
          <a:stretch>
            <a:fillRect/>
          </a:stretch>
        </p:blipFill>
        <p:spPr>
          <a:xfrm>
            <a:off x="1065713" y="3306720"/>
            <a:ext cx="5749954" cy="394492"/>
          </a:xfrm>
          <a:prstGeom prst="rect">
            <a:avLst/>
          </a:prstGeom>
        </p:spPr>
      </p:pic>
      <p:pic>
        <p:nvPicPr>
          <p:cNvPr id="16" name="Resim 15">
            <a:extLst>
              <a:ext uri="{FF2B5EF4-FFF2-40B4-BE49-F238E27FC236}">
                <a16:creationId xmlns:a16="http://schemas.microsoft.com/office/drawing/2014/main" id="{FE4961CB-6B34-3147-ADAC-69A93C3C458F}"/>
              </a:ext>
            </a:extLst>
          </p:cNvPr>
          <p:cNvPicPr>
            <a:picLocks noChangeAspect="1"/>
          </p:cNvPicPr>
          <p:nvPr/>
        </p:nvPicPr>
        <p:blipFill>
          <a:blip r:embed="rId4"/>
          <a:stretch>
            <a:fillRect/>
          </a:stretch>
        </p:blipFill>
        <p:spPr>
          <a:xfrm>
            <a:off x="5775651" y="4125824"/>
            <a:ext cx="1616547" cy="311349"/>
          </a:xfrm>
          <a:prstGeom prst="rect">
            <a:avLst/>
          </a:prstGeom>
        </p:spPr>
      </p:pic>
      <p:pic>
        <p:nvPicPr>
          <p:cNvPr id="17" name="Resim 16">
            <a:extLst>
              <a:ext uri="{FF2B5EF4-FFF2-40B4-BE49-F238E27FC236}">
                <a16:creationId xmlns:a16="http://schemas.microsoft.com/office/drawing/2014/main" id="{281B4F29-B65E-5C8C-3D7A-C065E04C993F}"/>
              </a:ext>
            </a:extLst>
          </p:cNvPr>
          <p:cNvPicPr>
            <a:picLocks noChangeAspect="1"/>
          </p:cNvPicPr>
          <p:nvPr/>
        </p:nvPicPr>
        <p:blipFill>
          <a:blip r:embed="rId5"/>
          <a:stretch>
            <a:fillRect/>
          </a:stretch>
        </p:blipFill>
        <p:spPr>
          <a:xfrm>
            <a:off x="940089" y="4125824"/>
            <a:ext cx="4385155" cy="394493"/>
          </a:xfrm>
          <a:prstGeom prst="rect">
            <a:avLst/>
          </a:prstGeom>
        </p:spPr>
      </p:pic>
      <p:sp>
        <p:nvSpPr>
          <p:cNvPr id="4" name="Metin kutusu 3">
            <a:extLst>
              <a:ext uri="{FF2B5EF4-FFF2-40B4-BE49-F238E27FC236}">
                <a16:creationId xmlns:a16="http://schemas.microsoft.com/office/drawing/2014/main" id="{74906C5B-B1E1-30A6-B9DC-8503624AFF45}"/>
              </a:ext>
            </a:extLst>
          </p:cNvPr>
          <p:cNvSpPr txBox="1"/>
          <p:nvPr/>
        </p:nvSpPr>
        <p:spPr>
          <a:xfrm flipV="1">
            <a:off x="8302489" y="6657945"/>
            <a:ext cx="3889511" cy="200055"/>
          </a:xfrm>
          <a:prstGeom prst="rect">
            <a:avLst/>
          </a:prstGeom>
          <a:noFill/>
        </p:spPr>
        <p:txBody>
          <a:bodyPr wrap="square">
            <a:spAutoFit/>
          </a:bodyPr>
          <a:lstStyle/>
          <a:p>
            <a:r>
              <a:rPr lang="tr-TR" sz="700" dirty="0"/>
              <a:t>https://web.archive.org/web/20040310051912/https://en.wikipedia.org/wiki/Perceptron#History</a:t>
            </a:r>
          </a:p>
        </p:txBody>
      </p:sp>
      <p:pic>
        <p:nvPicPr>
          <p:cNvPr id="2" name="Resim 1">
            <a:extLst>
              <a:ext uri="{FF2B5EF4-FFF2-40B4-BE49-F238E27FC236}">
                <a16:creationId xmlns:a16="http://schemas.microsoft.com/office/drawing/2014/main" id="{EAD568C0-CAD6-A335-794B-05F25127F9AF}"/>
              </a:ext>
            </a:extLst>
          </p:cNvPr>
          <p:cNvPicPr>
            <a:picLocks noChangeAspect="1"/>
          </p:cNvPicPr>
          <p:nvPr/>
        </p:nvPicPr>
        <p:blipFill>
          <a:blip r:embed="rId6"/>
          <a:stretch>
            <a:fillRect/>
          </a:stretch>
        </p:blipFill>
        <p:spPr>
          <a:xfrm>
            <a:off x="1065713" y="5652021"/>
            <a:ext cx="2442543" cy="825283"/>
          </a:xfrm>
          <a:prstGeom prst="rect">
            <a:avLst/>
          </a:prstGeom>
        </p:spPr>
      </p:pic>
    </p:spTree>
    <p:extLst>
      <p:ext uri="{BB962C8B-B14F-4D97-AF65-F5344CB8AC3E}">
        <p14:creationId xmlns:p14="http://schemas.microsoft.com/office/powerpoint/2010/main" val="175612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EE4A2B5-3F78-3F12-3C32-3575414A17E6}"/>
              </a:ext>
            </a:extLst>
          </p:cNvPr>
          <p:cNvSpPr>
            <a:spLocks noGrp="1"/>
          </p:cNvSpPr>
          <p:nvPr>
            <p:ph idx="1"/>
          </p:nvPr>
        </p:nvSpPr>
        <p:spPr>
          <a:xfrm>
            <a:off x="7248939" y="716482"/>
            <a:ext cx="2822713" cy="5751443"/>
          </a:xfrm>
        </p:spPr>
        <p:txBody>
          <a:bodyPr>
            <a:normAutofit/>
          </a:bodyPr>
          <a:lstStyle/>
          <a:p>
            <a:r>
              <a:rPr lang="tr-TR" dirty="0">
                <a:latin typeface="Calibri" panose="020F0502020204030204" pitchFamily="34" charset="0"/>
                <a:cs typeface="Calibri" panose="020F0502020204030204" pitchFamily="34" charset="0"/>
              </a:rPr>
              <a:t>x tanıtmak istenilen resmin matrisi, y tanıtılan resmin gerçekle olan benzerlik değeri, w ise elde edilen çıktı değerinin yükseltilmesi için kullanılmaktadır.</a:t>
            </a:r>
          </a:p>
          <a:p>
            <a:endParaRPr lang="tr-TR" dirty="0">
              <a:latin typeface="Calibri" panose="020F0502020204030204" pitchFamily="34" charset="0"/>
              <a:cs typeface="Calibri" panose="020F0502020204030204" pitchFamily="34" charset="0"/>
            </a:endParaRPr>
          </a:p>
          <a:p>
            <a:r>
              <a:rPr lang="tr-TR" dirty="0">
                <a:latin typeface="Calibri" panose="020F0502020204030204" pitchFamily="34" charset="0"/>
                <a:cs typeface="Calibri" panose="020F0502020204030204" pitchFamily="34" charset="0"/>
              </a:rPr>
              <a:t>Model lineer olarak ayrılabilirse perceptron algoritmasının kesin sonuç üretmesi beklenir. Ancak sistem lineer olarak ayrılamıyorsa perceptron algoritması kötü sonuç üretecektir ve modeli sınıflandıramayacaktır.</a:t>
            </a:r>
          </a:p>
        </p:txBody>
      </p:sp>
      <p:pic>
        <p:nvPicPr>
          <p:cNvPr id="5" name="Resim 4">
            <a:extLst>
              <a:ext uri="{FF2B5EF4-FFF2-40B4-BE49-F238E27FC236}">
                <a16:creationId xmlns:a16="http://schemas.microsoft.com/office/drawing/2014/main" id="{117ADFF6-C2F8-51D2-A006-5C0794616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44" y="716482"/>
            <a:ext cx="5443330" cy="4650575"/>
          </a:xfrm>
          <a:prstGeom prst="rect">
            <a:avLst/>
          </a:prstGeom>
        </p:spPr>
      </p:pic>
      <p:sp>
        <p:nvSpPr>
          <p:cNvPr id="7" name="Metin kutusu 6">
            <a:extLst>
              <a:ext uri="{FF2B5EF4-FFF2-40B4-BE49-F238E27FC236}">
                <a16:creationId xmlns:a16="http://schemas.microsoft.com/office/drawing/2014/main" id="{A58A745F-EB46-6C2D-2A5C-90D6B927DF16}"/>
              </a:ext>
            </a:extLst>
          </p:cNvPr>
          <p:cNvSpPr txBox="1"/>
          <p:nvPr/>
        </p:nvSpPr>
        <p:spPr>
          <a:xfrm>
            <a:off x="1537251" y="5367057"/>
            <a:ext cx="6096000" cy="369332"/>
          </a:xfrm>
          <a:prstGeom prst="rect">
            <a:avLst/>
          </a:prstGeom>
          <a:noFill/>
        </p:spPr>
        <p:txBody>
          <a:bodyPr wrap="square">
            <a:spAutoFit/>
          </a:bodyPr>
          <a:lstStyle/>
          <a:p>
            <a:r>
              <a:rPr lang="tr-TR" b="1" dirty="0"/>
              <a:t>Veri Eklendikçe Lineer Sınırın Değişimi</a:t>
            </a:r>
          </a:p>
        </p:txBody>
      </p:sp>
      <p:sp>
        <p:nvSpPr>
          <p:cNvPr id="4" name="Metin kutusu 3">
            <a:extLst>
              <a:ext uri="{FF2B5EF4-FFF2-40B4-BE49-F238E27FC236}">
                <a16:creationId xmlns:a16="http://schemas.microsoft.com/office/drawing/2014/main" id="{75A70F2A-1801-B1F8-A649-B0D67F81C0C6}"/>
              </a:ext>
            </a:extLst>
          </p:cNvPr>
          <p:cNvSpPr txBox="1"/>
          <p:nvPr/>
        </p:nvSpPr>
        <p:spPr>
          <a:xfrm>
            <a:off x="10561982" y="6652591"/>
            <a:ext cx="1630018" cy="205409"/>
          </a:xfrm>
          <a:prstGeom prst="rect">
            <a:avLst/>
          </a:prstGeom>
          <a:noFill/>
        </p:spPr>
        <p:txBody>
          <a:bodyPr wrap="square">
            <a:spAutoFit/>
          </a:bodyPr>
          <a:lstStyle/>
          <a:p>
            <a:r>
              <a:rPr lang="tr-TR" sz="700" dirty="0"/>
              <a:t>https://tr.wikipedia.org/wiki/Perceptron</a:t>
            </a:r>
          </a:p>
        </p:txBody>
      </p:sp>
    </p:spTree>
    <p:extLst>
      <p:ext uri="{BB962C8B-B14F-4D97-AF65-F5344CB8AC3E}">
        <p14:creationId xmlns:p14="http://schemas.microsoft.com/office/powerpoint/2010/main" val="79530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EF1FE2B-C67F-0811-1C69-76AA54368C3F}"/>
              </a:ext>
            </a:extLst>
          </p:cNvPr>
          <p:cNvSpPr>
            <a:spLocks noGrp="1"/>
          </p:cNvSpPr>
          <p:nvPr>
            <p:ph idx="1"/>
          </p:nvPr>
        </p:nvSpPr>
        <p:spPr>
          <a:xfrm>
            <a:off x="720534" y="1225827"/>
            <a:ext cx="10515600" cy="5897217"/>
          </a:xfrm>
        </p:spPr>
        <p:txBody>
          <a:bodyPr>
            <a:normAutofit/>
          </a:bodyPr>
          <a:lstStyle/>
          <a:p>
            <a:r>
              <a:rPr lang="tr-TR" dirty="0">
                <a:latin typeface="Calibri" panose="020F0502020204030204" pitchFamily="34" charset="0"/>
                <a:cs typeface="Calibri" panose="020F0502020204030204" pitchFamily="34" charset="0"/>
              </a:rPr>
              <a:t>Perceptron Modeli’nin kullanılarak doğru bir sınıflandırma yapılabilmesi için öncelikle eşik değeri gereklidir. Eşik değeri problemden probleme göre değişebilmektedir. Eşik değeri sayesinde aktivasyon fonksiyon eğrisi yukarı veya aşağı kaydırılmaktadır. Böylece gerekli değerler arasındaki giriş eşlenebilir. Perceptron genellikle verilerin iki bölüme ayrılmasına olanak sağlar. Bu nedenle Doğrusal İkili Sınıflandırıcı olarak da adlandırılmaktadır</a:t>
            </a:r>
          </a:p>
        </p:txBody>
      </p:sp>
      <p:pic>
        <p:nvPicPr>
          <p:cNvPr id="5" name="Resim 4">
            <a:extLst>
              <a:ext uri="{FF2B5EF4-FFF2-40B4-BE49-F238E27FC236}">
                <a16:creationId xmlns:a16="http://schemas.microsoft.com/office/drawing/2014/main" id="{C59614A3-1E1F-0B46-14EA-52582EF1E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8" y="4731026"/>
            <a:ext cx="2126974" cy="2126974"/>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CD1BC06C-6118-A222-B228-118524D2E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70" y="3428999"/>
            <a:ext cx="7999396" cy="2932043"/>
          </a:xfrm>
          <a:prstGeom prst="rect">
            <a:avLst/>
          </a:prstGeom>
        </p:spPr>
      </p:pic>
    </p:spTree>
    <p:extLst>
      <p:ext uri="{BB962C8B-B14F-4D97-AF65-F5344CB8AC3E}">
        <p14:creationId xmlns:p14="http://schemas.microsoft.com/office/powerpoint/2010/main" val="270383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03A6EB5-0DE9-4658-CBAE-36400A6DA138}"/>
              </a:ext>
            </a:extLst>
          </p:cNvPr>
          <p:cNvSpPr>
            <a:spLocks noGrp="1"/>
          </p:cNvSpPr>
          <p:nvPr>
            <p:ph idx="1"/>
          </p:nvPr>
        </p:nvSpPr>
        <p:spPr>
          <a:xfrm>
            <a:off x="702364" y="547963"/>
            <a:ext cx="6692348" cy="2452861"/>
          </a:xfrm>
        </p:spPr>
        <p:txBody>
          <a:bodyPr>
            <a:normAutofit fontScale="92500"/>
          </a:bodyPr>
          <a:lstStyle/>
          <a:p>
            <a:pPr marL="0" indent="0">
              <a:buNone/>
            </a:pPr>
            <a:endParaRPr lang="tr-TR" sz="1900" b="1" dirty="0">
              <a:latin typeface="Calibri" panose="020F0502020204030204" pitchFamily="34" charset="0"/>
              <a:cs typeface="Calibri" panose="020F0502020204030204" pitchFamily="34" charset="0"/>
            </a:endParaRPr>
          </a:p>
          <a:p>
            <a:pPr marL="0" indent="0">
              <a:buNone/>
            </a:pPr>
            <a:r>
              <a:rPr kumimoji="0" lang="tr-TR" sz="22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Basit Algılayıcı Öğrenme Yapısı (Kuralı)</a:t>
            </a:r>
            <a:endParaRPr lang="tr-TR" sz="2200" b="1" dirty="0">
              <a:latin typeface="Calibri" panose="020F0502020204030204" pitchFamily="34" charset="0"/>
              <a:cs typeface="Calibri" panose="020F0502020204030204" pitchFamily="34" charset="0"/>
            </a:endParaRPr>
          </a:p>
          <a:p>
            <a:pPr marL="0" indent="0">
              <a:buNone/>
            </a:pPr>
            <a:endParaRPr lang="tr-TR" sz="1900" b="1" dirty="0">
              <a:latin typeface="Calibri" panose="020F0502020204030204" pitchFamily="34" charset="0"/>
              <a:cs typeface="Calibri" panose="020F0502020204030204" pitchFamily="34" charset="0"/>
            </a:endParaRPr>
          </a:p>
          <a:p>
            <a:pPr marL="0" indent="0">
              <a:buNone/>
            </a:pPr>
            <a:r>
              <a:rPr lang="tr-TR" sz="1900" b="1" dirty="0">
                <a:latin typeface="Calibri" panose="020F0502020204030204" pitchFamily="34" charset="0"/>
                <a:cs typeface="Calibri" panose="020F0502020204030204" pitchFamily="34" charset="0"/>
              </a:rPr>
              <a:t>Adım1: </a:t>
            </a:r>
            <a:r>
              <a:rPr lang="tr-TR" sz="1900" dirty="0">
                <a:latin typeface="Calibri" panose="020F0502020204030204" pitchFamily="34" charset="0"/>
                <a:cs typeface="Calibri" panose="020F0502020204030204" pitchFamily="34" charset="0"/>
              </a:rPr>
              <a:t>Ağa, girdi seti ve ona karşılık beklenen çıktı gösteriliyor(X,B).</a:t>
            </a:r>
          </a:p>
          <a:p>
            <a:pPr marL="0" indent="0">
              <a:buNone/>
            </a:pPr>
            <a:r>
              <a:rPr lang="tr-TR" sz="1900" b="1" dirty="0">
                <a:latin typeface="Calibri" panose="020F0502020204030204" pitchFamily="34" charset="0"/>
                <a:cs typeface="Calibri" panose="020F0502020204030204" pitchFamily="34" charset="0"/>
              </a:rPr>
              <a:t>Adım2: </a:t>
            </a:r>
            <a:r>
              <a:rPr lang="tr-TR" sz="1900" dirty="0">
                <a:latin typeface="Calibri" panose="020F0502020204030204" pitchFamily="34" charset="0"/>
                <a:cs typeface="Calibri" panose="020F0502020204030204" pitchFamily="34" charset="0"/>
              </a:rPr>
              <a:t>Perceptrona gelen Net girdi.</a:t>
            </a:r>
          </a:p>
          <a:p>
            <a:pPr marL="0" indent="0">
              <a:buNone/>
            </a:pPr>
            <a:r>
              <a:rPr lang="tr-TR" sz="1900" b="1" dirty="0">
                <a:latin typeface="Calibri" panose="020F0502020204030204" pitchFamily="34" charset="0"/>
                <a:cs typeface="Calibri" panose="020F0502020204030204" pitchFamily="34" charset="0"/>
              </a:rPr>
              <a:t>Adım3: </a:t>
            </a:r>
            <a:r>
              <a:rPr lang="tr-TR" sz="1900" dirty="0">
                <a:latin typeface="Calibri" panose="020F0502020204030204" pitchFamily="34" charset="0"/>
                <a:cs typeface="Calibri" panose="020F0502020204030204" pitchFamily="34" charset="0"/>
              </a:rPr>
              <a:t>Perceptron çıkışı.</a:t>
            </a:r>
          </a:p>
          <a:p>
            <a:endParaRPr lang="tr-TR" sz="2400" dirty="0"/>
          </a:p>
        </p:txBody>
      </p:sp>
      <p:sp>
        <p:nvSpPr>
          <p:cNvPr id="5" name="Metin kutusu 4">
            <a:extLst>
              <a:ext uri="{FF2B5EF4-FFF2-40B4-BE49-F238E27FC236}">
                <a16:creationId xmlns:a16="http://schemas.microsoft.com/office/drawing/2014/main" id="{2F03D898-8E4A-46A2-172D-D248E057B203}"/>
              </a:ext>
            </a:extLst>
          </p:cNvPr>
          <p:cNvSpPr txBox="1"/>
          <p:nvPr/>
        </p:nvSpPr>
        <p:spPr>
          <a:xfrm>
            <a:off x="11065565" y="6657945"/>
            <a:ext cx="1126435" cy="200055"/>
          </a:xfrm>
          <a:prstGeom prst="rect">
            <a:avLst/>
          </a:prstGeom>
          <a:noFill/>
        </p:spPr>
        <p:txBody>
          <a:bodyPr wrap="square">
            <a:spAutoFit/>
          </a:bodyPr>
          <a:lstStyle/>
          <a:p>
            <a:r>
              <a:rPr lang="tr-TR" sz="700" dirty="0"/>
              <a:t>https://www.quora.com/</a:t>
            </a:r>
          </a:p>
        </p:txBody>
      </p:sp>
      <p:pic>
        <p:nvPicPr>
          <p:cNvPr id="7" name="Resim 6">
            <a:extLst>
              <a:ext uri="{FF2B5EF4-FFF2-40B4-BE49-F238E27FC236}">
                <a16:creationId xmlns:a16="http://schemas.microsoft.com/office/drawing/2014/main" id="{01E296E0-B266-6451-17F3-C1D81F549A90}"/>
              </a:ext>
            </a:extLst>
          </p:cNvPr>
          <p:cNvPicPr>
            <a:picLocks noChangeAspect="1"/>
          </p:cNvPicPr>
          <p:nvPr/>
        </p:nvPicPr>
        <p:blipFill>
          <a:blip r:embed="rId2"/>
          <a:stretch>
            <a:fillRect/>
          </a:stretch>
        </p:blipFill>
        <p:spPr>
          <a:xfrm>
            <a:off x="0" y="3176844"/>
            <a:ext cx="4690604" cy="3581128"/>
          </a:xfrm>
          <a:prstGeom prst="rect">
            <a:avLst/>
          </a:prstGeom>
        </p:spPr>
      </p:pic>
      <p:sp>
        <p:nvSpPr>
          <p:cNvPr id="9" name="Metin kutusu 8">
            <a:extLst>
              <a:ext uri="{FF2B5EF4-FFF2-40B4-BE49-F238E27FC236}">
                <a16:creationId xmlns:a16="http://schemas.microsoft.com/office/drawing/2014/main" id="{7D2D0677-BC3D-3570-13F8-65545D3218D3}"/>
              </a:ext>
            </a:extLst>
          </p:cNvPr>
          <p:cNvSpPr txBox="1"/>
          <p:nvPr/>
        </p:nvSpPr>
        <p:spPr>
          <a:xfrm>
            <a:off x="5274698" y="3724714"/>
            <a:ext cx="6917302" cy="2585323"/>
          </a:xfrm>
          <a:prstGeom prst="rect">
            <a:avLst/>
          </a:prstGeom>
          <a:noFill/>
        </p:spPr>
        <p:txBody>
          <a:bodyPr wrap="square">
            <a:spAutoFit/>
          </a:bodyPr>
          <a:lstStyle/>
          <a:p>
            <a:pPr marL="285750" indent="-285750">
              <a:buFont typeface="Arial" panose="020B0604020202020204" pitchFamily="34" charset="0"/>
              <a:buChar char="•"/>
            </a:pPr>
            <a:r>
              <a:rPr lang="tr-TR" sz="1800" dirty="0">
                <a:latin typeface="Calibri" panose="020F0502020204030204" pitchFamily="34" charset="0"/>
                <a:cs typeface="Calibri" panose="020F0502020204030204" pitchFamily="34" charset="0"/>
              </a:rPr>
              <a:t>Ağın, beklenen çıkışı 0 iken Ağa girerken eşik gözetleme üzerinde ise ağırlık değerleri azaltılmaktadır.</a:t>
            </a:r>
          </a:p>
          <a:p>
            <a:endParaRPr lang="tr-TR"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800" dirty="0">
                <a:latin typeface="Calibri" panose="020F0502020204030204" pitchFamily="34" charset="0"/>
                <a:cs typeface="Calibri" panose="020F0502020204030204" pitchFamily="34" charset="0"/>
              </a:rPr>
              <a:t>Ağın, beklenen çıkışı 1 iken Ağa girerken eşik bakışlar altında ise ağırlık değerleri arttırılmaktadır.</a:t>
            </a:r>
          </a:p>
          <a:p>
            <a:endParaRPr lang="tr-TR" dirty="0">
              <a:latin typeface="Calibri" panose="020F0502020204030204" pitchFamily="34" charset="0"/>
              <a:cs typeface="Calibri" panose="020F0502020204030204" pitchFamily="34" charset="0"/>
            </a:endParaRPr>
          </a:p>
          <a:p>
            <a:endParaRPr lang="tr-TR" sz="1800" dirty="0">
              <a:latin typeface="Calibri" panose="020F0502020204030204" pitchFamily="34" charset="0"/>
              <a:cs typeface="Calibri" panose="020F0502020204030204" pitchFamily="34" charset="0"/>
            </a:endParaRPr>
          </a:p>
          <a:p>
            <a:pPr marL="0" indent="0">
              <a:buNone/>
            </a:pPr>
            <a:r>
              <a:rPr lang="tr-TR" sz="1800" b="1" dirty="0">
                <a:latin typeface="Calibri" panose="020F0502020204030204" pitchFamily="34" charset="0"/>
                <a:cs typeface="Calibri" panose="020F0502020204030204" pitchFamily="34" charset="0"/>
              </a:rPr>
              <a:t>4. Adım: </a:t>
            </a:r>
            <a:r>
              <a:rPr lang="tr-TR" sz="1800" dirty="0">
                <a:latin typeface="Calibri" panose="020F0502020204030204" pitchFamily="34" charset="0"/>
                <a:cs typeface="Calibri" panose="020F0502020204030204" pitchFamily="34" charset="0"/>
              </a:rPr>
              <a:t>Bütün girdi setindeki pencereler için doğru hamleler yapılıncaya kadar ilk üç adımdaki işlemler tekrarlanır.</a:t>
            </a:r>
          </a:p>
        </p:txBody>
      </p:sp>
      <p:pic>
        <p:nvPicPr>
          <p:cNvPr id="6" name="Resim 5">
            <a:extLst>
              <a:ext uri="{FF2B5EF4-FFF2-40B4-BE49-F238E27FC236}">
                <a16:creationId xmlns:a16="http://schemas.microsoft.com/office/drawing/2014/main" id="{C54400B8-83FF-E56F-8DF7-434041ED479C}"/>
              </a:ext>
            </a:extLst>
          </p:cNvPr>
          <p:cNvPicPr>
            <a:picLocks noChangeAspect="1"/>
          </p:cNvPicPr>
          <p:nvPr/>
        </p:nvPicPr>
        <p:blipFill>
          <a:blip r:embed="rId3"/>
          <a:stretch>
            <a:fillRect/>
          </a:stretch>
        </p:blipFill>
        <p:spPr>
          <a:xfrm>
            <a:off x="6793621" y="332380"/>
            <a:ext cx="3879455" cy="2844464"/>
          </a:xfrm>
          <a:prstGeom prst="rect">
            <a:avLst/>
          </a:prstGeom>
        </p:spPr>
      </p:pic>
    </p:spTree>
    <p:extLst>
      <p:ext uri="{BB962C8B-B14F-4D97-AF65-F5344CB8AC3E}">
        <p14:creationId xmlns:p14="http://schemas.microsoft.com/office/powerpoint/2010/main" val="3897196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4C9C584-EA05-46CE-B1BA-A11A2E39B30B}"/>
              </a:ext>
            </a:extLst>
          </p:cNvPr>
          <p:cNvSpPr>
            <a:spLocks noGrp="1"/>
          </p:cNvSpPr>
          <p:nvPr>
            <p:ph idx="1"/>
          </p:nvPr>
        </p:nvSpPr>
        <p:spPr>
          <a:xfrm>
            <a:off x="838201" y="675861"/>
            <a:ext cx="9034670" cy="5523679"/>
          </a:xfrm>
        </p:spPr>
        <p:txBody>
          <a:bodyPr>
            <a:normAutofit/>
          </a:bodyPr>
          <a:lstStyle/>
          <a:p>
            <a:pPr marL="0" indent="0">
              <a:buNone/>
            </a:pPr>
            <a:r>
              <a:rPr kumimoji="0" lang="tr-TR" sz="20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TEK KATMANLI PERCEPTRON’UN SINIRLAMALARI:</a:t>
            </a:r>
            <a:endParaRPr lang="tr-TR" sz="2000" dirty="0">
              <a:latin typeface="Calibri" panose="020F0502020204030204" pitchFamily="34" charset="0"/>
              <a:cs typeface="Calibri" panose="020F0502020204030204" pitchFamily="34" charset="0"/>
            </a:endParaRPr>
          </a:p>
          <a:p>
            <a:pPr marL="0" indent="0">
              <a:buNone/>
            </a:pPr>
            <a:endParaRPr lang="tr-TR" sz="2000" dirty="0">
              <a:latin typeface="Calibri" panose="020F0502020204030204" pitchFamily="34" charset="0"/>
              <a:cs typeface="Calibri" panose="020F0502020204030204" pitchFamily="34" charset="0"/>
            </a:endParaRPr>
          </a:p>
          <a:p>
            <a:r>
              <a:rPr lang="tr-TR" sz="2000" dirty="0">
                <a:latin typeface="Calibri" panose="020F0502020204030204" pitchFamily="34" charset="0"/>
                <a:cs typeface="Calibri" panose="020F0502020204030204" pitchFamily="34" charset="0"/>
              </a:rPr>
              <a:t>Tek Katmanlı Perceptronlar, doğrusal olmayan ayrılabilir veri noktalarını sınıflandıramaz.</a:t>
            </a:r>
          </a:p>
          <a:p>
            <a:r>
              <a:rPr lang="tr-TR" sz="2000" dirty="0">
                <a:latin typeface="Calibri" panose="020F0502020204030204" pitchFamily="34" charset="0"/>
                <a:cs typeface="Calibri" panose="020F0502020204030204" pitchFamily="34" charset="0"/>
              </a:rPr>
              <a:t>Çok katmanlı parametreleri içeren karmaşık problemler, Tek Katmanlı Perceptronlarla çözülemez.</a:t>
            </a:r>
          </a:p>
          <a:p>
            <a:r>
              <a:rPr lang="tr-TR" sz="2000" dirty="0">
                <a:latin typeface="Calibri" panose="020F0502020204030204" pitchFamily="34" charset="0"/>
                <a:cs typeface="Calibri" panose="020F0502020204030204" pitchFamily="34" charset="0"/>
              </a:rPr>
              <a:t>Tek Katmanlı Perceptronlar, lineer olmayan ayrılabilir veri noktalarını sınıflandıramaz.</a:t>
            </a:r>
          </a:p>
          <a:p>
            <a:pPr marL="0" indent="0">
              <a:buNone/>
            </a:pPr>
            <a:endParaRPr lang="tr-TR" sz="2000" dirty="0">
              <a:latin typeface="Calibri" panose="020F0502020204030204" pitchFamily="34" charset="0"/>
              <a:cs typeface="Calibri" panose="020F0502020204030204" pitchFamily="34" charset="0"/>
            </a:endParaRPr>
          </a:p>
          <a:p>
            <a:r>
              <a:rPr lang="tr-TR" sz="2000" b="1" dirty="0">
                <a:latin typeface="Calibri" panose="020F0502020204030204" pitchFamily="34" charset="0"/>
                <a:cs typeface="Calibri" panose="020F0502020204030204" pitchFamily="34" charset="0"/>
              </a:rPr>
              <a:t>Yukarıda karşılaşılan problemlere çözüm için farklı yollarla bağlanan ve farklı aktivasyon fonksiyonlarında çalışan perceptronların bir bileşimi olan MultiLayer Perceptron kullanılmaktadır.</a:t>
            </a:r>
          </a:p>
        </p:txBody>
      </p:sp>
      <p:sp>
        <p:nvSpPr>
          <p:cNvPr id="5" name="Metin kutusu 4">
            <a:extLst>
              <a:ext uri="{FF2B5EF4-FFF2-40B4-BE49-F238E27FC236}">
                <a16:creationId xmlns:a16="http://schemas.microsoft.com/office/drawing/2014/main" id="{7682751C-6D26-11FF-5823-D6D828388341}"/>
              </a:ext>
            </a:extLst>
          </p:cNvPr>
          <p:cNvSpPr txBox="1"/>
          <p:nvPr/>
        </p:nvSpPr>
        <p:spPr>
          <a:xfrm>
            <a:off x="9554817" y="6657945"/>
            <a:ext cx="3008244" cy="200055"/>
          </a:xfrm>
          <a:prstGeom prst="rect">
            <a:avLst/>
          </a:prstGeom>
          <a:noFill/>
        </p:spPr>
        <p:txBody>
          <a:bodyPr wrap="square">
            <a:spAutoFit/>
          </a:bodyPr>
          <a:lstStyle/>
          <a:p>
            <a:r>
              <a:rPr lang="tr-TR" sz="700" dirty="0"/>
              <a:t>https://towardsdatascience.com/what-is-a-perceptron-210a50190c3b</a:t>
            </a:r>
          </a:p>
        </p:txBody>
      </p:sp>
    </p:spTree>
    <p:extLst>
      <p:ext uri="{BB962C8B-B14F-4D97-AF65-F5344CB8AC3E}">
        <p14:creationId xmlns:p14="http://schemas.microsoft.com/office/powerpoint/2010/main" val="284397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9D3D1C7-FD5B-9CAE-7645-BB2BC14C79BE}"/>
              </a:ext>
            </a:extLst>
          </p:cNvPr>
          <p:cNvSpPr>
            <a:spLocks noGrp="1"/>
          </p:cNvSpPr>
          <p:nvPr>
            <p:ph idx="1"/>
          </p:nvPr>
        </p:nvSpPr>
        <p:spPr>
          <a:xfrm>
            <a:off x="508353" y="1829661"/>
            <a:ext cx="3758847" cy="4425365"/>
          </a:xfrm>
        </p:spPr>
        <p:txBody>
          <a:bodyPr>
            <a:normAutofit/>
          </a:bodyPr>
          <a:lstStyle/>
          <a:p>
            <a:pPr algn="l"/>
            <a:r>
              <a:rPr lang="tr-TR" sz="1800" dirty="0">
                <a:latin typeface="Calibri" panose="020F0502020204030204" pitchFamily="34" charset="0"/>
                <a:cs typeface="Calibri" panose="020F0502020204030204" pitchFamily="34" charset="0"/>
              </a:rPr>
              <a:t>Yapay sinir ağları biyolojik sinir sisteminden etkilenerek geliştirilmiş makine öğrenmesi yöntemlerindendir. Biyolojik sinir hücreleri birbirleri ile sinapslar vasıtası ile iletişim kurarlar. Bir sinir hücresi işlediği bilgileri aksonları yolu ile diğer hücrelere gönderirler.</a:t>
            </a:r>
          </a:p>
          <a:p>
            <a:pPr algn="l"/>
            <a:r>
              <a:rPr lang="tr-TR" sz="1800" dirty="0">
                <a:latin typeface="Calibri" panose="020F0502020204030204" pitchFamily="34" charset="0"/>
                <a:cs typeface="Calibri" panose="020F0502020204030204" pitchFamily="34" charset="0"/>
              </a:rPr>
              <a:t> Benzer şekilde yapay sinir hücreleri dışarıdan gelen bilgileri bir toplama fonksiyonu ile toplar ve aktivasyon fonksiyonundan geçirerek çıktıyı üretip ağın bağlantılarının üzerinden diğer hücrelere (proses elemanlarına) gönderir. </a:t>
            </a:r>
            <a:endParaRPr lang="tr-TR" dirty="0"/>
          </a:p>
        </p:txBody>
      </p:sp>
      <p:sp>
        <p:nvSpPr>
          <p:cNvPr id="5" name="Metin kutusu 4">
            <a:extLst>
              <a:ext uri="{FF2B5EF4-FFF2-40B4-BE49-F238E27FC236}">
                <a16:creationId xmlns:a16="http://schemas.microsoft.com/office/drawing/2014/main" id="{B544736E-A84E-0DB9-4EA1-E3A8CB268F40}"/>
              </a:ext>
            </a:extLst>
          </p:cNvPr>
          <p:cNvSpPr txBox="1"/>
          <p:nvPr/>
        </p:nvSpPr>
        <p:spPr>
          <a:xfrm>
            <a:off x="795130" y="968273"/>
            <a:ext cx="6096000" cy="400110"/>
          </a:xfrm>
          <a:prstGeom prst="rect">
            <a:avLst/>
          </a:prstGeom>
          <a:noFill/>
        </p:spPr>
        <p:txBody>
          <a:bodyPr wrap="square">
            <a:spAutoFit/>
          </a:bodyPr>
          <a:lstStyle/>
          <a:p>
            <a:r>
              <a:rPr lang="tr-TR" sz="2000" b="1" dirty="0">
                <a:latin typeface="Calibri" panose="020F0502020204030204" pitchFamily="34" charset="0"/>
                <a:cs typeface="Calibri" panose="020F0502020204030204" pitchFamily="34" charset="0"/>
              </a:rPr>
              <a:t>YAPAY SİNİR AĞLARI </a:t>
            </a:r>
          </a:p>
        </p:txBody>
      </p:sp>
      <p:pic>
        <p:nvPicPr>
          <p:cNvPr id="6" name="Picture 11" descr="Neuron sistemi sarı ve açık mavi">
            <a:extLst>
              <a:ext uri="{FF2B5EF4-FFF2-40B4-BE49-F238E27FC236}">
                <a16:creationId xmlns:a16="http://schemas.microsoft.com/office/drawing/2014/main" id="{813F9043-40C2-0EA3-B156-2D2048EA681A}"/>
              </a:ext>
            </a:extLst>
          </p:cNvPr>
          <p:cNvPicPr>
            <a:picLocks noChangeAspect="1"/>
          </p:cNvPicPr>
          <p:nvPr/>
        </p:nvPicPr>
        <p:blipFill rotWithShape="1">
          <a:blip r:embed="rId2"/>
          <a:srcRect t="7697" r="21575" b="1395"/>
          <a:stretch/>
        </p:blipFill>
        <p:spPr>
          <a:xfrm>
            <a:off x="4981433" y="0"/>
            <a:ext cx="7210568" cy="6857990"/>
          </a:xfrm>
          <a:prstGeom prst="rect">
            <a:avLst/>
          </a:prstGeom>
        </p:spPr>
      </p:pic>
      <p:sp>
        <p:nvSpPr>
          <p:cNvPr id="4" name="Metin kutusu 3">
            <a:extLst>
              <a:ext uri="{FF2B5EF4-FFF2-40B4-BE49-F238E27FC236}">
                <a16:creationId xmlns:a16="http://schemas.microsoft.com/office/drawing/2014/main" id="{05A25924-C727-2518-098C-D06CD97233DA}"/>
              </a:ext>
            </a:extLst>
          </p:cNvPr>
          <p:cNvSpPr txBox="1"/>
          <p:nvPr/>
        </p:nvSpPr>
        <p:spPr>
          <a:xfrm>
            <a:off x="9992139" y="6657935"/>
            <a:ext cx="2305878" cy="200055"/>
          </a:xfrm>
          <a:prstGeom prst="rect">
            <a:avLst/>
          </a:prstGeom>
          <a:noFill/>
        </p:spPr>
        <p:txBody>
          <a:bodyPr wrap="square">
            <a:spAutoFit/>
          </a:bodyPr>
          <a:lstStyle/>
          <a:p>
            <a:r>
              <a:rPr lang="tr-TR" sz="700" dirty="0">
                <a:latin typeface="Calibri" panose="020F0502020204030204" pitchFamily="34" charset="0"/>
                <a:cs typeface="Calibri" panose="020F0502020204030204" pitchFamily="34" charset="0"/>
              </a:rPr>
              <a:t>https://dergipark.org.tr/tr/download/article-file/596690</a:t>
            </a:r>
          </a:p>
        </p:txBody>
      </p:sp>
    </p:spTree>
    <p:extLst>
      <p:ext uri="{BB962C8B-B14F-4D97-AF65-F5344CB8AC3E}">
        <p14:creationId xmlns:p14="http://schemas.microsoft.com/office/powerpoint/2010/main" val="3682161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E40934F-624F-6AD0-A3F5-8088E6C450CA}"/>
              </a:ext>
            </a:extLst>
          </p:cNvPr>
          <p:cNvSpPr txBox="1"/>
          <p:nvPr/>
        </p:nvSpPr>
        <p:spPr>
          <a:xfrm flipV="1">
            <a:off x="11150220" y="6858000"/>
            <a:ext cx="2634019" cy="200055"/>
          </a:xfrm>
          <a:prstGeom prst="rect">
            <a:avLst/>
          </a:prstGeom>
          <a:noFill/>
        </p:spPr>
        <p:txBody>
          <a:bodyPr wrap="square">
            <a:spAutoFit/>
          </a:bodyPr>
          <a:lstStyle/>
          <a:p>
            <a:r>
              <a:rPr lang="tr-TR" sz="700" dirty="0">
                <a:solidFill>
                  <a:schemeClr val="bg1"/>
                </a:solidFill>
              </a:rPr>
              <a:t>https://tr.wikipedia.org/wiki/Yinelemeli_sinir_a%C4%9F%C4%B1</a:t>
            </a:r>
          </a:p>
        </p:txBody>
      </p:sp>
      <p:pic>
        <p:nvPicPr>
          <p:cNvPr id="8" name="İçerik Yer Tutucusu 7">
            <a:extLst>
              <a:ext uri="{FF2B5EF4-FFF2-40B4-BE49-F238E27FC236}">
                <a16:creationId xmlns:a16="http://schemas.microsoft.com/office/drawing/2014/main" id="{2793917A-4BC5-9E0C-42D6-D3432AD47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0" name="Metin kutusu 9">
            <a:extLst>
              <a:ext uri="{FF2B5EF4-FFF2-40B4-BE49-F238E27FC236}">
                <a16:creationId xmlns:a16="http://schemas.microsoft.com/office/drawing/2014/main" id="{186B5583-C40D-BAE9-4C3F-6A18E9AD09F6}"/>
              </a:ext>
            </a:extLst>
          </p:cNvPr>
          <p:cNvSpPr txBox="1"/>
          <p:nvPr/>
        </p:nvSpPr>
        <p:spPr>
          <a:xfrm>
            <a:off x="6968551" y="2474685"/>
            <a:ext cx="3593431" cy="3139321"/>
          </a:xfrm>
          <a:prstGeom prst="rect">
            <a:avLst/>
          </a:prstGeom>
          <a:noFill/>
        </p:spPr>
        <p:txBody>
          <a:bodyPr wrap="square">
            <a:spAutoFit/>
          </a:bodyPr>
          <a:lstStyle/>
          <a:p>
            <a:r>
              <a:rPr lang="tr-TR" dirty="0">
                <a:solidFill>
                  <a:schemeClr val="bg1"/>
                </a:solidFill>
                <a:latin typeface="Calibri" panose="020F0502020204030204" pitchFamily="34" charset="0"/>
                <a:cs typeface="Calibri" panose="020F0502020204030204" pitchFamily="34" charset="0"/>
              </a:rPr>
              <a:t>Yinelemeli sinir ağı, düğümler arası bağların zamansal bir dizi doğrultusunda yönlü çizge oluşturduğu bir yapay sinir ağı çeşididir. Yaygın olarak İngilizce kısaltması olan RNN (Recurrent neural network) olarak anılır. İleri beslemeli sinir ağından türetilen RNN yöntemi, bir iç durum belleği kullanarak değişik uzunluktaki dizileri işleyebilir.</a:t>
            </a:r>
          </a:p>
        </p:txBody>
      </p:sp>
      <p:sp>
        <p:nvSpPr>
          <p:cNvPr id="11" name="Metin kutusu 10">
            <a:extLst>
              <a:ext uri="{FF2B5EF4-FFF2-40B4-BE49-F238E27FC236}">
                <a16:creationId xmlns:a16="http://schemas.microsoft.com/office/drawing/2014/main" id="{46804927-6F48-ACAE-717C-1A87FC47ABFB}"/>
              </a:ext>
            </a:extLst>
          </p:cNvPr>
          <p:cNvSpPr txBox="1"/>
          <p:nvPr/>
        </p:nvSpPr>
        <p:spPr>
          <a:xfrm>
            <a:off x="7019378" y="1469015"/>
            <a:ext cx="8261684" cy="523220"/>
          </a:xfrm>
          <a:prstGeom prst="rect">
            <a:avLst/>
          </a:prstGeom>
          <a:noFill/>
        </p:spPr>
        <p:txBody>
          <a:bodyPr wrap="square">
            <a:spAutoFit/>
          </a:bodyPr>
          <a:lstStyle/>
          <a:p>
            <a:r>
              <a:rPr lang="tr-TR" sz="2800" b="1" dirty="0">
                <a:solidFill>
                  <a:schemeClr val="bg1"/>
                </a:solidFill>
                <a:latin typeface="Calibri" panose="020F0502020204030204" pitchFamily="34" charset="0"/>
                <a:cs typeface="Calibri" panose="020F0502020204030204" pitchFamily="34" charset="0"/>
              </a:rPr>
              <a:t>RNN</a:t>
            </a:r>
            <a:r>
              <a:rPr lang="tr-TR" sz="2800" b="1" dirty="0">
                <a:latin typeface="Calibri" panose="020F0502020204030204" pitchFamily="34" charset="0"/>
                <a:cs typeface="Calibri" panose="020F0502020204030204" pitchFamily="34" charset="0"/>
              </a:rPr>
              <a:t> </a:t>
            </a:r>
            <a:r>
              <a:rPr lang="tr-TR" sz="2800" b="1" dirty="0">
                <a:solidFill>
                  <a:schemeClr val="bg1"/>
                </a:solidFill>
                <a:latin typeface="Calibri" panose="020F0502020204030204" pitchFamily="34" charset="0"/>
                <a:cs typeface="Calibri" panose="020F0502020204030204" pitchFamily="34" charset="0"/>
              </a:rPr>
              <a:t>NEDİR</a:t>
            </a:r>
            <a:endParaRPr lang="tr-TR"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1215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86292FC-5F19-4390-1563-0B36D5246F2D}"/>
              </a:ext>
            </a:extLst>
          </p:cNvPr>
          <p:cNvSpPr>
            <a:spLocks noGrp="1"/>
          </p:cNvSpPr>
          <p:nvPr>
            <p:ph idx="1"/>
          </p:nvPr>
        </p:nvSpPr>
        <p:spPr>
          <a:xfrm>
            <a:off x="1999124" y="2105782"/>
            <a:ext cx="5384315" cy="3844642"/>
          </a:xfrm>
        </p:spPr>
        <p:txBody>
          <a:bodyPr>
            <a:normAutofit/>
          </a:bodyPr>
          <a:lstStyle/>
          <a:p>
            <a:r>
              <a:rPr lang="tr-TR" dirty="0">
                <a:latin typeface="Calibri" panose="020F0502020204030204" pitchFamily="34" charset="0"/>
                <a:cs typeface="Calibri" panose="020F0502020204030204" pitchFamily="34" charset="0"/>
              </a:rPr>
              <a:t>Yinelemeli sinir ağları David Rumelhart’ın 1986 yılındaki çalışmasına dayanır. Hopfield ağı denen özel bir RNN türü de John Hopfield tarafından 1982 yılında geliştirilmiştir. </a:t>
            </a:r>
          </a:p>
          <a:p>
            <a:r>
              <a:rPr lang="tr-TR" dirty="0">
                <a:latin typeface="Calibri" panose="020F0502020204030204" pitchFamily="34" charset="0"/>
                <a:cs typeface="Calibri" panose="020F0502020204030204" pitchFamily="34" charset="0"/>
              </a:rPr>
              <a:t>1993 yılında, bir RNN çalışması 1000’den fazla katman gerektiren bir –çok derin öğrenme- görevini başarmıştır. </a:t>
            </a:r>
          </a:p>
          <a:p>
            <a:r>
              <a:rPr lang="tr-TR" dirty="0">
                <a:latin typeface="Calibri" panose="020F0502020204030204" pitchFamily="34" charset="0"/>
                <a:cs typeface="Calibri" panose="020F0502020204030204" pitchFamily="34" charset="0"/>
              </a:rPr>
              <a:t>Long short-term memory (LSTM) ağları Hochreiter ve  Schmidhuber tarafından 1997 yılında geliştirilmiş ve çeşitli uygulama  alanlarından en iyi performansları kaydetmiştir.</a:t>
            </a:r>
          </a:p>
          <a:p>
            <a:endParaRPr lang="tr-TR" dirty="0"/>
          </a:p>
        </p:txBody>
      </p:sp>
      <p:sp>
        <p:nvSpPr>
          <p:cNvPr id="5" name="Metin kutusu 4">
            <a:extLst>
              <a:ext uri="{FF2B5EF4-FFF2-40B4-BE49-F238E27FC236}">
                <a16:creationId xmlns:a16="http://schemas.microsoft.com/office/drawing/2014/main" id="{A7C1D2D8-2927-E012-DC0C-9E0649B323C1}"/>
              </a:ext>
            </a:extLst>
          </p:cNvPr>
          <p:cNvSpPr txBox="1"/>
          <p:nvPr/>
        </p:nvSpPr>
        <p:spPr>
          <a:xfrm>
            <a:off x="2427732" y="6657945"/>
            <a:ext cx="20176236" cy="200055"/>
          </a:xfrm>
          <a:prstGeom prst="rect">
            <a:avLst/>
          </a:prstGeom>
          <a:noFill/>
        </p:spPr>
        <p:txBody>
          <a:bodyPr wrap="square">
            <a:spAutoFit/>
          </a:bodyPr>
          <a:lstStyle/>
          <a:p>
            <a:r>
              <a:rPr lang="tr-TR" sz="700" dirty="0"/>
              <a:t>https://tr.wikipedia.org/wiki/Yinelemeli_sinir_a%C4%9F%C4%B1#:~:text=Yinelemeli%20sinir%20a%C4%9Flar%C4%</a:t>
            </a:r>
            <a:r>
              <a:rPr lang="tr-TR" sz="300" dirty="0"/>
              <a:t>B1%20David</a:t>
            </a:r>
            <a:r>
              <a:rPr lang="tr-TR" sz="700" dirty="0"/>
              <a:t>%20Rumelhart,%C3%A7ok%20derin%20%C3%B6%C4%9Frenme%E2%80%9D%20g%C3%B6revini%20ba%C5%9Farm%C4%B1%C5%9Ft%C4%B1r</a:t>
            </a:r>
          </a:p>
        </p:txBody>
      </p:sp>
      <p:pic>
        <p:nvPicPr>
          <p:cNvPr id="6" name="Resim 5">
            <a:extLst>
              <a:ext uri="{FF2B5EF4-FFF2-40B4-BE49-F238E27FC236}">
                <a16:creationId xmlns:a16="http://schemas.microsoft.com/office/drawing/2014/main" id="{5D1C6E4E-8359-2B66-CE33-2AEAD9454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782" y="1736031"/>
            <a:ext cx="2408767" cy="1806575"/>
          </a:xfrm>
          <a:prstGeom prst="rect">
            <a:avLst/>
          </a:prstGeom>
        </p:spPr>
      </p:pic>
      <p:pic>
        <p:nvPicPr>
          <p:cNvPr id="8" name="Resim 7">
            <a:extLst>
              <a:ext uri="{FF2B5EF4-FFF2-40B4-BE49-F238E27FC236}">
                <a16:creationId xmlns:a16="http://schemas.microsoft.com/office/drawing/2014/main" id="{959E1233-3F8F-2770-8B33-E6BF53120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6089" y="3879341"/>
            <a:ext cx="2408766" cy="1880438"/>
          </a:xfrm>
          <a:prstGeom prst="rect">
            <a:avLst/>
          </a:prstGeom>
        </p:spPr>
      </p:pic>
      <p:sp>
        <p:nvSpPr>
          <p:cNvPr id="7" name="Metin kutusu 6">
            <a:extLst>
              <a:ext uri="{FF2B5EF4-FFF2-40B4-BE49-F238E27FC236}">
                <a16:creationId xmlns:a16="http://schemas.microsoft.com/office/drawing/2014/main" id="{C74DDBA8-9DBA-A8E1-787D-0BE2019B3530}"/>
              </a:ext>
            </a:extLst>
          </p:cNvPr>
          <p:cNvSpPr txBox="1"/>
          <p:nvPr/>
        </p:nvSpPr>
        <p:spPr>
          <a:xfrm>
            <a:off x="1999124" y="1044444"/>
            <a:ext cx="11300346"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RNN’İN TARİHÇESİ</a:t>
            </a:r>
          </a:p>
        </p:txBody>
      </p:sp>
    </p:spTree>
    <p:extLst>
      <p:ext uri="{BB962C8B-B14F-4D97-AF65-F5344CB8AC3E}">
        <p14:creationId xmlns:p14="http://schemas.microsoft.com/office/powerpoint/2010/main" val="4290170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56E0022-D3A7-B421-C289-C1776471E789}"/>
              </a:ext>
            </a:extLst>
          </p:cNvPr>
          <p:cNvSpPr>
            <a:spLocks noGrp="1"/>
          </p:cNvSpPr>
          <p:nvPr>
            <p:ph idx="1"/>
          </p:nvPr>
        </p:nvSpPr>
        <p:spPr>
          <a:xfrm>
            <a:off x="694058" y="1712333"/>
            <a:ext cx="4518991" cy="4280299"/>
          </a:xfrm>
        </p:spPr>
        <p:txBody>
          <a:bodyPr>
            <a:normAutofit lnSpcReduction="10000"/>
          </a:bodyPr>
          <a:lstStyle/>
          <a:p>
            <a:r>
              <a:rPr lang="tr-TR" dirty="0">
                <a:latin typeface="Calibri" panose="020F0502020204030204" pitchFamily="34" charset="0"/>
                <a:cs typeface="Calibri" panose="020F0502020204030204" pitchFamily="34" charset="0"/>
              </a:rPr>
              <a:t>RNN mimarisinin en belirgin özelliği hafızaya sahip olmasıdır. Bu yapı birimler arasında bağlantılar ile döngü oluşturabilen ve bu şekilde zaman serilerine dayanan ve sıralı işlemlerde başarılı sonuçlar ortaya koyan bir sinir ağı modelidir. </a:t>
            </a:r>
          </a:p>
          <a:p>
            <a:r>
              <a:rPr lang="tr-TR" dirty="0">
                <a:latin typeface="Calibri" panose="020F0502020204030204" pitchFamily="34" charset="0"/>
                <a:cs typeface="Calibri" panose="020F0502020204030204" pitchFamily="34" charset="0"/>
              </a:rPr>
              <a:t>Katmanlı yapıda bulunur. Bu katmanlar; giriş, gizli ve çıktı katmanlarıdır.</a:t>
            </a:r>
          </a:p>
          <a:p>
            <a:r>
              <a:rPr lang="tr-TR" dirty="0">
                <a:latin typeface="Calibri" panose="020F0502020204030204" pitchFamily="34" charset="0"/>
                <a:cs typeface="Calibri" panose="020F0502020204030204" pitchFamily="34" charset="0"/>
              </a:rPr>
              <a:t>RNN her bir adım işlemin bir önceki çıktıya bağlandığı çalışma mimarisine dayandırılmıştır. Her birime ait bilgilerin kullanılabilmesi özellikle görüntü üzerinde gerçekleştirilen işlemlerde yüksek doğruluk ortaya koymaktadır. Bu da ileri beslemeli ağlara göre en büyük avantajıdır.</a:t>
            </a:r>
          </a:p>
          <a:p>
            <a:endParaRPr lang="tr-TR" dirty="0"/>
          </a:p>
        </p:txBody>
      </p:sp>
      <p:pic>
        <p:nvPicPr>
          <p:cNvPr id="6" name="Resim 5">
            <a:extLst>
              <a:ext uri="{FF2B5EF4-FFF2-40B4-BE49-F238E27FC236}">
                <a16:creationId xmlns:a16="http://schemas.microsoft.com/office/drawing/2014/main" id="{D845C470-9BEA-C81A-D37E-214B3C131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999" y="1589503"/>
            <a:ext cx="6150802" cy="4118624"/>
          </a:xfrm>
          <a:prstGeom prst="rect">
            <a:avLst/>
          </a:prstGeom>
          <a:ln>
            <a:noFill/>
          </a:ln>
          <a:effectLst>
            <a:outerShdw blurRad="292100" dist="139700" dir="2700000" algn="tl" rotWithShape="0">
              <a:srgbClr val="333333">
                <a:alpha val="65000"/>
              </a:srgbClr>
            </a:outerShdw>
          </a:effectLst>
        </p:spPr>
      </p:pic>
      <p:sp>
        <p:nvSpPr>
          <p:cNvPr id="8" name="Metin kutusu 7">
            <a:extLst>
              <a:ext uri="{FF2B5EF4-FFF2-40B4-BE49-F238E27FC236}">
                <a16:creationId xmlns:a16="http://schemas.microsoft.com/office/drawing/2014/main" id="{6584943E-EC20-2084-282F-02E073966B8F}"/>
              </a:ext>
            </a:extLst>
          </p:cNvPr>
          <p:cNvSpPr txBox="1"/>
          <p:nvPr/>
        </p:nvSpPr>
        <p:spPr>
          <a:xfrm>
            <a:off x="7010401" y="6611779"/>
            <a:ext cx="9432758" cy="246221"/>
          </a:xfrm>
          <a:prstGeom prst="rect">
            <a:avLst/>
          </a:prstGeom>
          <a:noFill/>
        </p:spPr>
        <p:txBody>
          <a:bodyPr wrap="square">
            <a:spAutoFit/>
          </a:bodyPr>
          <a:lstStyle/>
          <a:p>
            <a:r>
              <a:rPr lang="tr-TR" sz="1000" dirty="0"/>
              <a:t>https://www.elektrikport.com/makale-detay/yinelemeli-sinir-aglari-(rnn)-nedir/23277#ad-image-0</a:t>
            </a:r>
          </a:p>
        </p:txBody>
      </p:sp>
      <p:sp>
        <p:nvSpPr>
          <p:cNvPr id="5" name="Metin kutusu 4">
            <a:extLst>
              <a:ext uri="{FF2B5EF4-FFF2-40B4-BE49-F238E27FC236}">
                <a16:creationId xmlns:a16="http://schemas.microsoft.com/office/drawing/2014/main" id="{C1C43EEC-6815-48BA-9D8F-8BD26397677D}"/>
              </a:ext>
            </a:extLst>
          </p:cNvPr>
          <p:cNvSpPr txBox="1"/>
          <p:nvPr/>
        </p:nvSpPr>
        <p:spPr>
          <a:xfrm>
            <a:off x="581735" y="758226"/>
            <a:ext cx="11610265"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RNN (Recurrent Neural Network – Yinelemeli Sinir Ağı) </a:t>
            </a:r>
            <a:endParaRPr lang="tr-T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13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A45CE6-2C5B-73F4-422E-BFB3CB2818C7}"/>
              </a:ext>
            </a:extLst>
          </p:cNvPr>
          <p:cNvSpPr>
            <a:spLocks noGrp="1"/>
          </p:cNvSpPr>
          <p:nvPr>
            <p:ph idx="1"/>
          </p:nvPr>
        </p:nvSpPr>
        <p:spPr>
          <a:xfrm>
            <a:off x="1074822" y="2035952"/>
            <a:ext cx="4186292" cy="4205822"/>
          </a:xfrm>
        </p:spPr>
        <p:txBody>
          <a:bodyPr>
            <a:normAutofit/>
          </a:bodyPr>
          <a:lstStyle/>
          <a:p>
            <a:r>
              <a:rPr lang="tr-TR" dirty="0">
                <a:latin typeface="Calibri" panose="020F0502020204030204" pitchFamily="34" charset="0"/>
                <a:cs typeface="Calibri" panose="020F0502020204030204" pitchFamily="34" charset="0"/>
              </a:rPr>
              <a:t>Diyagramda görüldüğü gibi, RNN’in işlem döngüsünde gizli katmandan çıkan sonuç hem çıktı üretir, hem de içerik birimlerine yazılır. Bu şekilde, her yeni girdi, önceki girdilerin işlenmesi sonucu üretilmiş birlikte işlenir. Farklı zamanlarda belleğe alınan veriler arasında korelasyon bulunuyorsa buna “uzun vade” bağımlılık denir. RNN, bu uzun vade bağımlılıkların arasındaki ilişkiyi hesaplayabilen bir ağdır.</a:t>
            </a:r>
          </a:p>
          <a:p>
            <a:endParaRPr lang="tr-TR" dirty="0"/>
          </a:p>
        </p:txBody>
      </p:sp>
      <p:pic>
        <p:nvPicPr>
          <p:cNvPr id="6" name="Resim 5">
            <a:extLst>
              <a:ext uri="{FF2B5EF4-FFF2-40B4-BE49-F238E27FC236}">
                <a16:creationId xmlns:a16="http://schemas.microsoft.com/office/drawing/2014/main" id="{516DF91C-91C5-C09D-6225-9111CF696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157" y="1770908"/>
            <a:ext cx="5431995" cy="4058780"/>
          </a:xfrm>
          <a:prstGeom prst="rect">
            <a:avLst/>
          </a:prstGeom>
          <a:ln w="127000" cap="rnd">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Metin kutusu 4">
            <a:extLst>
              <a:ext uri="{FF2B5EF4-FFF2-40B4-BE49-F238E27FC236}">
                <a16:creationId xmlns:a16="http://schemas.microsoft.com/office/drawing/2014/main" id="{5ABFFBB6-045D-8342-5CB6-511CF49C313E}"/>
              </a:ext>
            </a:extLst>
          </p:cNvPr>
          <p:cNvSpPr txBox="1"/>
          <p:nvPr/>
        </p:nvSpPr>
        <p:spPr>
          <a:xfrm>
            <a:off x="1074822" y="1028312"/>
            <a:ext cx="6096000"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RNN’İN ÇALIŞMA MANTIĞI</a:t>
            </a:r>
            <a:endParaRPr lang="tr-T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8522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E602235-B9E6-53F2-FEF2-261256CC6739}"/>
              </a:ext>
            </a:extLst>
          </p:cNvPr>
          <p:cNvSpPr>
            <a:spLocks noGrp="1"/>
          </p:cNvSpPr>
          <p:nvPr>
            <p:ph idx="1"/>
          </p:nvPr>
        </p:nvSpPr>
        <p:spPr>
          <a:xfrm>
            <a:off x="503583" y="795130"/>
            <a:ext cx="10283687" cy="5022574"/>
          </a:xfrm>
        </p:spPr>
        <p:txBody>
          <a:bodyPr>
            <a:normAutofit/>
          </a:bodyPr>
          <a:lstStyle/>
          <a:p>
            <a:r>
              <a:rPr lang="tr-TR" dirty="0">
                <a:latin typeface="Calibri" panose="020F0502020204030204" pitchFamily="34" charset="0"/>
                <a:cs typeface="Calibri" panose="020F0502020204030204" pitchFamily="34" charset="0"/>
              </a:rPr>
              <a:t>İnsanların davranışlarında, konuşma ve düşüncelerinde de bu yapıdaki gibi önceden bellekte olan bilgi tıpkı bir gizli katman gibi yeni veri ile döngüye girerek işlenir. Bu işlemi yaparken kullanılan matematiksel formül aşağıdaki gibidir.</a:t>
            </a: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r>
              <a:rPr lang="tr-TR" dirty="0">
                <a:latin typeface="Calibri" panose="020F0502020204030204" pitchFamily="34" charset="0"/>
                <a:cs typeface="Calibri" panose="020F0502020204030204" pitchFamily="34" charset="0"/>
              </a:rPr>
              <a:t>ht, t anındaki gizli katmanın sonucudur. xt inputu W ağırlığı ile çarpılır. Daha sonra t-1 anında, içerik birimlerinde tutulan h(t-1) değeri U ağırlığı ile çarpılır ve Wxt ile toplanır. W ve U değerleri girdi ile katman arasındaki ağırlıklardır. Burada ağırlık matrisi önceki ve şimdiki verinin hangisinin sonuca etkisi daha çok veya az ise ona göre değerler alır. Bu işlemler sonucunda oluşan  hata hesaplanır ve backpropagation ile yeni ağırlık değerleri tekrar düzenlenir. Backprop işlemi hata yeterince minimize edilene kadar devam eder. Wxt + Uh(t-1) toplamı sigmoid, tanh gibi aktivasyon fonksiyonuna sokulur. Böylece çok büyük veya çok küçük değerler mantıklı bir aralığa alınır. Bu şekilde nun-lineerlik de sağlanmış olur.</a:t>
            </a:r>
          </a:p>
          <a:p>
            <a:endParaRPr lang="tr-TR" dirty="0"/>
          </a:p>
          <a:p>
            <a:endParaRPr lang="tr-TR" dirty="0"/>
          </a:p>
        </p:txBody>
      </p:sp>
      <p:pic>
        <p:nvPicPr>
          <p:cNvPr id="9" name="Resim 8">
            <a:extLst>
              <a:ext uri="{FF2B5EF4-FFF2-40B4-BE49-F238E27FC236}">
                <a16:creationId xmlns:a16="http://schemas.microsoft.com/office/drawing/2014/main" id="{340A9FDF-8AC5-9C75-EEE1-4D760ACA3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29" y="2396210"/>
            <a:ext cx="4029705" cy="687351"/>
          </a:xfrm>
          <a:prstGeom prst="rect">
            <a:avLst/>
          </a:prstGeom>
        </p:spPr>
      </p:pic>
    </p:spTree>
    <p:extLst>
      <p:ext uri="{BB962C8B-B14F-4D97-AF65-F5344CB8AC3E}">
        <p14:creationId xmlns:p14="http://schemas.microsoft.com/office/powerpoint/2010/main" val="98617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2839C62-F47B-0265-A5E4-69BF0FF5D646}"/>
              </a:ext>
            </a:extLst>
          </p:cNvPr>
          <p:cNvSpPr>
            <a:spLocks noGrp="1"/>
          </p:cNvSpPr>
          <p:nvPr>
            <p:ph idx="1"/>
          </p:nvPr>
        </p:nvSpPr>
        <p:spPr>
          <a:xfrm>
            <a:off x="4443021" y="3429000"/>
            <a:ext cx="6809936" cy="2957472"/>
          </a:xfrm>
        </p:spPr>
        <p:txBody>
          <a:bodyPr>
            <a:noAutofit/>
          </a:bodyPr>
          <a:lstStyle/>
          <a:p>
            <a:r>
              <a:rPr lang="tr-TR" sz="2000" dirty="0">
                <a:latin typeface="Calibri" panose="020F0502020204030204" pitchFamily="34" charset="0"/>
                <a:cs typeface="Calibri" panose="020F0502020204030204" pitchFamily="34" charset="0"/>
              </a:rPr>
              <a:t> </a:t>
            </a:r>
            <a:r>
              <a:rPr lang="tr-TR" sz="2000" b="1" dirty="0">
                <a:latin typeface="Calibri" panose="020F0502020204030204" pitchFamily="34" charset="0"/>
                <a:cs typeface="Calibri" panose="020F0502020204030204" pitchFamily="34" charset="0"/>
              </a:rPr>
              <a:t>Tam Yinelemeli</a:t>
            </a:r>
          </a:p>
          <a:p>
            <a:pPr marL="0" indent="0">
              <a:buNone/>
            </a:pPr>
            <a:r>
              <a:rPr lang="tr-TR" b="0" i="0" dirty="0">
                <a:effectLst/>
                <a:latin typeface="Calibri" panose="020F0502020204030204" pitchFamily="34" charset="0"/>
                <a:cs typeface="Calibri" panose="020F0502020204030204" pitchFamily="34" charset="0"/>
              </a:rPr>
              <a:t>Tam yinelemeli sinir ağlarında tüm nöronların çıktısı tüm nöronların girdisine bağlanır. En genel RNN mimarisi budur, çünkü diğer tüm mimariler, buradaki bazı bağların ağırlıkları sıfırlanarak elde edilebilir. RNN'ler iki farklı biçimde gösterilir: kapalı biçimde, özyineleme bağlantıları düğümlerin kendilerinin bir sonraki adımdaki durumuna olan bağlantılarıdır; açılmış biçimde, düğümlerin her zaman adımındaki durumları ayrı ayrı gösterilir. </a:t>
            </a:r>
            <a:endParaRPr lang="tr-TR" dirty="0">
              <a:latin typeface="Calibri" panose="020F0502020204030204" pitchFamily="34" charset="0"/>
              <a:cs typeface="Calibri" panose="020F0502020204030204" pitchFamily="34" charset="0"/>
            </a:endParaRPr>
          </a:p>
        </p:txBody>
      </p:sp>
      <p:pic>
        <p:nvPicPr>
          <p:cNvPr id="6" name="Resim 5">
            <a:extLst>
              <a:ext uri="{FF2B5EF4-FFF2-40B4-BE49-F238E27FC236}">
                <a16:creationId xmlns:a16="http://schemas.microsoft.com/office/drawing/2014/main" id="{A141E9E2-19DE-57DF-2A5E-7E145634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5" y="471528"/>
            <a:ext cx="10379242" cy="2570053"/>
          </a:xfrm>
          <a:prstGeom prst="rect">
            <a:avLst/>
          </a:prstGeom>
          <a:ln>
            <a:noFill/>
          </a:ln>
          <a:effectLst>
            <a:outerShdw blurRad="292100" dist="139700" dir="2700000" algn="tl" rotWithShape="0">
              <a:srgbClr val="333333">
                <a:alpha val="65000"/>
              </a:srgbClr>
            </a:outerShdw>
          </a:effectLst>
        </p:spPr>
      </p:pic>
      <p:sp>
        <p:nvSpPr>
          <p:cNvPr id="8" name="Metin kutusu 7">
            <a:extLst>
              <a:ext uri="{FF2B5EF4-FFF2-40B4-BE49-F238E27FC236}">
                <a16:creationId xmlns:a16="http://schemas.microsoft.com/office/drawing/2014/main" id="{9142BB91-9263-A7C1-4882-FDD88A61EC01}"/>
              </a:ext>
            </a:extLst>
          </p:cNvPr>
          <p:cNvSpPr txBox="1"/>
          <p:nvPr/>
        </p:nvSpPr>
        <p:spPr>
          <a:xfrm>
            <a:off x="8477250" y="6687053"/>
            <a:ext cx="9185235" cy="200055"/>
          </a:xfrm>
          <a:prstGeom prst="rect">
            <a:avLst/>
          </a:prstGeom>
          <a:noFill/>
        </p:spPr>
        <p:txBody>
          <a:bodyPr wrap="square">
            <a:spAutoFit/>
          </a:bodyPr>
          <a:lstStyle/>
          <a:p>
            <a:r>
              <a:rPr lang="tr-TR" sz="700" dirty="0"/>
              <a:t>https://www.elektrikport.com/makale-detay/yinelemeli-sinir-aglari-(rnn)-nedir/23277#ad-image-0</a:t>
            </a:r>
          </a:p>
        </p:txBody>
      </p:sp>
      <p:sp>
        <p:nvSpPr>
          <p:cNvPr id="9" name="Metin kutusu 8">
            <a:extLst>
              <a:ext uri="{FF2B5EF4-FFF2-40B4-BE49-F238E27FC236}">
                <a16:creationId xmlns:a16="http://schemas.microsoft.com/office/drawing/2014/main" id="{CFF4B849-5540-15F5-2902-637DADFBFFED}"/>
              </a:ext>
            </a:extLst>
          </p:cNvPr>
          <p:cNvSpPr txBox="1"/>
          <p:nvPr/>
        </p:nvSpPr>
        <p:spPr>
          <a:xfrm>
            <a:off x="873715" y="3620068"/>
            <a:ext cx="2063464" cy="954107"/>
          </a:xfrm>
          <a:prstGeom prst="rect">
            <a:avLst/>
          </a:prstGeom>
          <a:noFill/>
        </p:spPr>
        <p:txBody>
          <a:bodyPr wrap="square">
            <a:spAutoFit/>
          </a:bodyPr>
          <a:lstStyle/>
          <a:p>
            <a:r>
              <a:rPr lang="tr-TR" sz="2800" b="1" i="0" dirty="0">
                <a:effectLst/>
                <a:latin typeface="Calibri" panose="020F0502020204030204" pitchFamily="34" charset="0"/>
                <a:cs typeface="Calibri" panose="020F0502020204030204" pitchFamily="34" charset="0"/>
              </a:rPr>
              <a:t>RNN ÇEŞİTLERİ</a:t>
            </a:r>
            <a:endParaRPr lang="tr-TR"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5946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B797CB3-5C07-FCCA-25D0-D638CB16DFC6}"/>
              </a:ext>
            </a:extLst>
          </p:cNvPr>
          <p:cNvSpPr txBox="1"/>
          <p:nvPr/>
        </p:nvSpPr>
        <p:spPr>
          <a:xfrm>
            <a:off x="1162082" y="913416"/>
            <a:ext cx="2945893" cy="563381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b="1" dirty="0">
                <a:effectLst/>
                <a:latin typeface="Calibri" panose="020F0502020204030204" pitchFamily="34" charset="0"/>
                <a:cs typeface="Calibri" panose="020F0502020204030204" pitchFamily="34" charset="0"/>
              </a:rPr>
              <a:t>Geçitli Yineleme</a:t>
            </a:r>
            <a:r>
              <a:rPr lang="tr-TR" sz="2000" b="1" dirty="0">
                <a:latin typeface="Calibri" panose="020F0502020204030204" pitchFamily="34" charset="0"/>
                <a:cs typeface="Calibri" panose="020F0502020204030204" pitchFamily="34" charset="0"/>
              </a:rPr>
              <a:t>li</a:t>
            </a:r>
            <a:endParaRPr lang="en-US" sz="2000" b="1" dirty="0">
              <a:effectLst/>
              <a:latin typeface="Calibri" panose="020F0502020204030204" pitchFamily="34" charset="0"/>
              <a:cs typeface="Calibri" panose="020F0502020204030204" pitchFamily="34" charset="0"/>
            </a:endParaRPr>
          </a:p>
          <a:p>
            <a:pPr>
              <a:lnSpc>
                <a:spcPct val="90000"/>
              </a:lnSpc>
              <a:spcAft>
                <a:spcPts val="600"/>
              </a:spcAft>
            </a:pPr>
            <a:endParaRPr lang="tr-TR" b="0" dirty="0">
              <a:effectLst/>
              <a:latin typeface="Calibri" panose="020F0502020204030204" pitchFamily="34" charset="0"/>
              <a:cs typeface="Calibri" panose="020F0502020204030204" pitchFamily="34" charset="0"/>
            </a:endParaRPr>
          </a:p>
          <a:p>
            <a:pPr>
              <a:lnSpc>
                <a:spcPct val="90000"/>
              </a:lnSpc>
              <a:spcAft>
                <a:spcPts val="600"/>
              </a:spcAft>
            </a:pPr>
            <a:r>
              <a:rPr lang="en-US" b="0" dirty="0">
                <a:effectLst/>
                <a:latin typeface="Calibri" panose="020F0502020204030204" pitchFamily="34" charset="0"/>
                <a:cs typeface="Calibri" panose="020F0502020204030204" pitchFamily="34" charset="0"/>
              </a:rPr>
              <a:t>Geçitli yineleme birimi </a:t>
            </a:r>
            <a:r>
              <a:rPr lang="en-US" b="0" i="0" dirty="0">
                <a:effectLst/>
                <a:latin typeface="Calibri" panose="020F0502020204030204" pitchFamily="34" charset="0"/>
                <a:cs typeface="Calibri" panose="020F0502020204030204" pitchFamily="34" charset="0"/>
              </a:rPr>
              <a:t>2014 yılında önerilmiş bir yinelemeli ağ birimidir. Bu birimler, nöronlar arasındaki geçişi düzenleyen bir takım öğeler barındırır.</a:t>
            </a:r>
            <a:r>
              <a:rPr lang="en-US" b="0" i="0" baseline="30000" dirty="0">
                <a:effectLst/>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 Tam yinelemeli yapıya  benzer şekilde unutma kapısı bulunur, ancak bu yapılar genellikle daha basittir. Polifonik müzik ve konuşma sinyali modelleme gibi işlerde yine tam yinelemeli yapıya benzer bir başarıyla çalışır.</a:t>
            </a:r>
            <a:endParaRPr lang="en-US" dirty="0">
              <a:latin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378833EF-5951-E49B-A4C6-61DBEDCE2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5" y="1028691"/>
            <a:ext cx="6832517" cy="4403119"/>
          </a:xfrm>
          <a:prstGeom prst="rect">
            <a:avLst/>
          </a:prstGeom>
          <a:ln>
            <a:noFill/>
          </a:ln>
          <a:effectLst>
            <a:outerShdw blurRad="292100" dist="139700" dir="2700000" algn="tl" rotWithShape="0">
              <a:srgbClr val="333333">
                <a:alpha val="65000"/>
              </a:srgbClr>
            </a:outerShdw>
          </a:effectLst>
        </p:spPr>
      </p:pic>
      <p:sp>
        <p:nvSpPr>
          <p:cNvPr id="7" name="Metin kutusu 6">
            <a:extLst>
              <a:ext uri="{FF2B5EF4-FFF2-40B4-BE49-F238E27FC236}">
                <a16:creationId xmlns:a16="http://schemas.microsoft.com/office/drawing/2014/main" id="{5CF85DEF-9298-2327-5646-2336EEC3552D}"/>
              </a:ext>
            </a:extLst>
          </p:cNvPr>
          <p:cNvSpPr txBox="1"/>
          <p:nvPr/>
        </p:nvSpPr>
        <p:spPr>
          <a:xfrm>
            <a:off x="8502315" y="6657945"/>
            <a:ext cx="9304421" cy="200055"/>
          </a:xfrm>
          <a:prstGeom prst="rect">
            <a:avLst/>
          </a:prstGeom>
          <a:noFill/>
        </p:spPr>
        <p:txBody>
          <a:bodyPr wrap="square">
            <a:spAutoFit/>
          </a:bodyPr>
          <a:lstStyle/>
          <a:p>
            <a:r>
              <a:rPr lang="tr-TR" sz="700" dirty="0"/>
              <a:t>https://www.elektrikport.com/makale-detay/yinelemeli-sinir-aglari-(rnn)-nedir/23277#ad-image-0</a:t>
            </a:r>
          </a:p>
        </p:txBody>
      </p:sp>
    </p:spTree>
    <p:extLst>
      <p:ext uri="{BB962C8B-B14F-4D97-AF65-F5344CB8AC3E}">
        <p14:creationId xmlns:p14="http://schemas.microsoft.com/office/powerpoint/2010/main" val="163146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10E58250-3BC2-A0E4-7BD6-96ACEEBD1E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7" y="0"/>
            <a:ext cx="12205767" cy="6858000"/>
          </a:xfrm>
        </p:spPr>
      </p:pic>
      <p:sp>
        <p:nvSpPr>
          <p:cNvPr id="6" name="Metin kutusu 5">
            <a:extLst>
              <a:ext uri="{FF2B5EF4-FFF2-40B4-BE49-F238E27FC236}">
                <a16:creationId xmlns:a16="http://schemas.microsoft.com/office/drawing/2014/main" id="{89750550-76F7-F0BE-97FD-49FBFE9B7983}"/>
              </a:ext>
            </a:extLst>
          </p:cNvPr>
          <p:cNvSpPr txBox="1"/>
          <p:nvPr/>
        </p:nvSpPr>
        <p:spPr>
          <a:xfrm>
            <a:off x="723901" y="1373321"/>
            <a:ext cx="3684326" cy="523220"/>
          </a:xfrm>
          <a:prstGeom prst="rect">
            <a:avLst/>
          </a:prstGeom>
          <a:noFill/>
        </p:spPr>
        <p:txBody>
          <a:bodyPr wrap="square">
            <a:spAutoFit/>
          </a:bodyPr>
          <a:lstStyle/>
          <a:p>
            <a:r>
              <a:rPr lang="tr-TR" sz="2800" b="1" i="0" dirty="0">
                <a:solidFill>
                  <a:schemeClr val="bg1"/>
                </a:solidFill>
                <a:effectLst/>
                <a:latin typeface="Calibri" panose="020F0502020204030204" pitchFamily="34" charset="0"/>
                <a:cs typeface="Calibri" panose="020F0502020204030204" pitchFamily="34" charset="0"/>
              </a:rPr>
              <a:t>RNN’İN AVANTAJLARI</a:t>
            </a:r>
          </a:p>
        </p:txBody>
      </p:sp>
      <p:sp>
        <p:nvSpPr>
          <p:cNvPr id="7" name="Metin kutusu 6">
            <a:extLst>
              <a:ext uri="{FF2B5EF4-FFF2-40B4-BE49-F238E27FC236}">
                <a16:creationId xmlns:a16="http://schemas.microsoft.com/office/drawing/2014/main" id="{BA0EBAE3-73EA-656E-D332-9BB2CE63F532}"/>
              </a:ext>
            </a:extLst>
          </p:cNvPr>
          <p:cNvSpPr txBox="1"/>
          <p:nvPr/>
        </p:nvSpPr>
        <p:spPr>
          <a:xfrm>
            <a:off x="609602" y="2274838"/>
            <a:ext cx="3380872" cy="2308324"/>
          </a:xfrm>
          <a:prstGeom prst="rect">
            <a:avLst/>
          </a:prstGeom>
          <a:noFill/>
        </p:spPr>
        <p:txBody>
          <a:bodyPr wrap="square">
            <a:spAutoFit/>
          </a:bodyPr>
          <a:lstStyle/>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Herhangi bir uzunluktaki girdilerin işlenmesi imkanı</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Girdi büyüklüğüyle artmayan model boyutu</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Geçmiş bilgileri dikkate alarak hesaplama</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Zaman içinde paylaşılan ağırlıklar</a:t>
            </a:r>
          </a:p>
        </p:txBody>
      </p:sp>
      <p:sp>
        <p:nvSpPr>
          <p:cNvPr id="8" name="Metin kutusu 7">
            <a:extLst>
              <a:ext uri="{FF2B5EF4-FFF2-40B4-BE49-F238E27FC236}">
                <a16:creationId xmlns:a16="http://schemas.microsoft.com/office/drawing/2014/main" id="{C51F6E55-103D-E1A8-30CC-4C324532CB58}"/>
              </a:ext>
            </a:extLst>
          </p:cNvPr>
          <p:cNvSpPr txBox="1"/>
          <p:nvPr/>
        </p:nvSpPr>
        <p:spPr>
          <a:xfrm>
            <a:off x="7990704" y="1444111"/>
            <a:ext cx="3992030" cy="523220"/>
          </a:xfrm>
          <a:prstGeom prst="rect">
            <a:avLst/>
          </a:prstGeom>
          <a:noFill/>
        </p:spPr>
        <p:txBody>
          <a:bodyPr wrap="square">
            <a:spAutoFit/>
          </a:bodyPr>
          <a:lstStyle/>
          <a:p>
            <a:r>
              <a:rPr lang="tr-TR" sz="2800" b="1" i="0" dirty="0">
                <a:solidFill>
                  <a:schemeClr val="bg1"/>
                </a:solidFill>
                <a:effectLst/>
                <a:latin typeface="Calibri" panose="020F0502020204030204" pitchFamily="34" charset="0"/>
                <a:cs typeface="Calibri" panose="020F0502020204030204" pitchFamily="34" charset="0"/>
              </a:rPr>
              <a:t>RNN’İN DEZAVANTAJLARI</a:t>
            </a:r>
          </a:p>
        </p:txBody>
      </p:sp>
      <p:sp>
        <p:nvSpPr>
          <p:cNvPr id="9" name="Metin kutusu 8">
            <a:extLst>
              <a:ext uri="{FF2B5EF4-FFF2-40B4-BE49-F238E27FC236}">
                <a16:creationId xmlns:a16="http://schemas.microsoft.com/office/drawing/2014/main" id="{3EBB43CD-45CD-AB91-712E-56EB6ABDF4C2}"/>
              </a:ext>
            </a:extLst>
          </p:cNvPr>
          <p:cNvSpPr txBox="1"/>
          <p:nvPr/>
        </p:nvSpPr>
        <p:spPr>
          <a:xfrm>
            <a:off x="8351654" y="2300043"/>
            <a:ext cx="3380871" cy="1938992"/>
          </a:xfrm>
          <a:prstGeom prst="rect">
            <a:avLst/>
          </a:prstGeom>
          <a:noFill/>
        </p:spPr>
        <p:txBody>
          <a:bodyPr wrap="square">
            <a:spAutoFit/>
          </a:bodyPr>
          <a:lstStyle/>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Yavaş Hesaplama</a:t>
            </a:r>
          </a:p>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Uzun zaman önceki bilgiye erişme zorluğu</a:t>
            </a:r>
          </a:p>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Mevcut durum için gelecekteki herhangi bir girdinin düşünülememesi</a:t>
            </a:r>
          </a:p>
        </p:txBody>
      </p:sp>
      <p:sp>
        <p:nvSpPr>
          <p:cNvPr id="11" name="Metin kutusu 10">
            <a:extLst>
              <a:ext uri="{FF2B5EF4-FFF2-40B4-BE49-F238E27FC236}">
                <a16:creationId xmlns:a16="http://schemas.microsoft.com/office/drawing/2014/main" id="{CB8550EE-50F1-A334-B53B-36DB76659FFE}"/>
              </a:ext>
            </a:extLst>
          </p:cNvPr>
          <p:cNvSpPr txBox="1"/>
          <p:nvPr/>
        </p:nvSpPr>
        <p:spPr>
          <a:xfrm>
            <a:off x="7255403" y="6604084"/>
            <a:ext cx="4936597" cy="253916"/>
          </a:xfrm>
          <a:prstGeom prst="rect">
            <a:avLst/>
          </a:prstGeom>
          <a:noFill/>
        </p:spPr>
        <p:txBody>
          <a:bodyPr wrap="square">
            <a:spAutoFit/>
          </a:bodyPr>
          <a:lstStyle/>
          <a:p>
            <a:r>
              <a:rPr lang="tr-TR" sz="1050" dirty="0">
                <a:solidFill>
                  <a:schemeClr val="bg1"/>
                </a:solidFill>
              </a:rPr>
              <a:t>https://stanford.edu/~</a:t>
            </a:r>
            <a:r>
              <a:rPr lang="tr-TR" sz="700" dirty="0">
                <a:solidFill>
                  <a:schemeClr val="bg1"/>
                </a:solidFill>
              </a:rPr>
              <a:t>shervine</a:t>
            </a:r>
            <a:r>
              <a:rPr lang="tr-TR" sz="1050" dirty="0">
                <a:solidFill>
                  <a:schemeClr val="bg1"/>
                </a:solidFill>
              </a:rPr>
              <a:t>/l/tr/teaching/cs-230/cheatsheet-recurrent-neural-networks</a:t>
            </a:r>
          </a:p>
        </p:txBody>
      </p:sp>
    </p:spTree>
    <p:extLst>
      <p:ext uri="{BB962C8B-B14F-4D97-AF65-F5344CB8AC3E}">
        <p14:creationId xmlns:p14="http://schemas.microsoft.com/office/powerpoint/2010/main" val="58000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D184D28-719E-1B6D-AE6F-C5E31D21FA51}"/>
              </a:ext>
            </a:extLst>
          </p:cNvPr>
          <p:cNvSpPr>
            <a:spLocks noGrp="1"/>
          </p:cNvSpPr>
          <p:nvPr>
            <p:ph idx="1"/>
          </p:nvPr>
        </p:nvSpPr>
        <p:spPr>
          <a:xfrm>
            <a:off x="344112" y="589016"/>
            <a:ext cx="6479769" cy="5830094"/>
          </a:xfrm>
        </p:spPr>
        <p:txBody>
          <a:bodyPr>
            <a:normAutofit/>
          </a:bodyPr>
          <a:lstStyle/>
          <a:p>
            <a:endParaRPr lang="tr-TR" b="1" i="0" dirty="0">
              <a:solidFill>
                <a:srgbClr val="1A1A1A"/>
              </a:solidFill>
              <a:effectLst/>
              <a:latin typeface="Merriweather" panose="00000500000000000000" pitchFamily="2" charset="-94"/>
            </a:endParaRPr>
          </a:p>
          <a:p>
            <a:pPr marL="0" indent="0">
              <a:buNone/>
            </a:pPr>
            <a:r>
              <a:rPr lang="tr-TR" sz="2800" b="1" dirty="0">
                <a:solidFill>
                  <a:srgbClr val="1A1A1A"/>
                </a:solidFill>
                <a:latin typeface="Calibri" panose="020F0502020204030204" pitchFamily="34" charset="0"/>
                <a:cs typeface="Calibri" panose="020F0502020204030204" pitchFamily="34" charset="0"/>
              </a:rPr>
              <a:t> RNN KULLANIM ALANLARI</a:t>
            </a:r>
          </a:p>
          <a:p>
            <a:pPr marL="0" indent="0">
              <a:buNone/>
            </a:pPr>
            <a:endParaRPr lang="tr-TR" b="1" i="0" dirty="0">
              <a:solidFill>
                <a:srgbClr val="1A1A1A"/>
              </a:solidFill>
              <a:effectLst/>
              <a:latin typeface="Calibri" panose="020F0502020204030204" pitchFamily="34" charset="0"/>
              <a:cs typeface="Calibri" panose="020F0502020204030204" pitchFamily="34" charset="0"/>
            </a:endParaRPr>
          </a:p>
          <a:p>
            <a:pPr marL="0" indent="0">
              <a:buNone/>
            </a:pPr>
            <a:endParaRPr lang="tr-TR" b="1" i="0" dirty="0">
              <a:solidFill>
                <a:srgbClr val="1A1A1A"/>
              </a:solidFill>
              <a:effectLst/>
              <a:latin typeface="Calibri" panose="020F0502020204030204" pitchFamily="34" charset="0"/>
              <a:cs typeface="Calibri" panose="020F0502020204030204" pitchFamily="34" charset="0"/>
            </a:endParaRPr>
          </a:p>
          <a:p>
            <a:r>
              <a:rPr lang="tr-TR" sz="2000" b="1" i="0" dirty="0">
                <a:solidFill>
                  <a:srgbClr val="1A1A1A"/>
                </a:solidFill>
                <a:effectLst/>
                <a:latin typeface="Calibri" panose="020F0502020204030204" pitchFamily="34" charset="0"/>
                <a:cs typeface="Calibri" panose="020F0502020204030204" pitchFamily="34" charset="0"/>
              </a:rPr>
              <a:t>Dil Modelleme ve Metin Oluşturma</a:t>
            </a:r>
          </a:p>
          <a:p>
            <a:pPr marL="0" indent="0">
              <a:buNone/>
            </a:pPr>
            <a:r>
              <a:rPr lang="tr-TR" b="0" i="0" dirty="0">
                <a:solidFill>
                  <a:srgbClr val="1A1A1A"/>
                </a:solidFill>
                <a:effectLst/>
                <a:latin typeface="Calibri" panose="020F0502020204030204" pitchFamily="34" charset="0"/>
                <a:cs typeface="Calibri" panose="020F0502020204030204" pitchFamily="34" charset="0"/>
              </a:rPr>
              <a:t>Bir kelime dizisi verildiğinde, önceki kelimelerde verilen her bir kelimenin olasılığını tahmin etmek istiyoruz. Dil Modelleri, bir Cümlenin Makine Çevirisi için önemli bir girdi olan(yüksek olasılıklı cümleler genellikle doğru olduğundan) ölçmeyi mümkün kılar. Bir sonraki kelimeyi tahmin etmenin bir yan etkisi, çıktı olasılıklarından örnekleme yaparak yeni bir metin üretmemizi sağlayan bir üretken model elde etmemizdir. Ve eğitim verilerimizin ne olduğuna bağlı olarak her türlü şeyi üretebiliriz. Dil Modellemede, girdimiz tipik olarak bir kelime dizisidir (örneğin, tek-sıcak vektörler olarak kodlanır) ve çıktımız tahmin edilen kelime dizisidir. </a:t>
            </a:r>
            <a:endParaRPr lang="tr-TR"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22005048-7B92-51EB-CCCA-A9197C11AE80}"/>
              </a:ext>
            </a:extLst>
          </p:cNvPr>
          <p:cNvSpPr txBox="1"/>
          <p:nvPr/>
        </p:nvSpPr>
        <p:spPr>
          <a:xfrm>
            <a:off x="8372137" y="6657945"/>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4" name="Resim 3">
            <a:extLst>
              <a:ext uri="{FF2B5EF4-FFF2-40B4-BE49-F238E27FC236}">
                <a16:creationId xmlns:a16="http://schemas.microsoft.com/office/drawing/2014/main" id="{134F496F-2C58-312A-9C72-5AB8CE623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705" y="163773"/>
            <a:ext cx="8769966" cy="5989205"/>
          </a:xfrm>
          <a:prstGeom prst="rect">
            <a:avLst/>
          </a:prstGeom>
        </p:spPr>
      </p:pic>
    </p:spTree>
    <p:extLst>
      <p:ext uri="{BB962C8B-B14F-4D97-AF65-F5344CB8AC3E}">
        <p14:creationId xmlns:p14="http://schemas.microsoft.com/office/powerpoint/2010/main" val="542889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41FE59B-DC67-FF6F-ED39-7ADBA2AEF34E}"/>
              </a:ext>
            </a:extLst>
          </p:cNvPr>
          <p:cNvSpPr>
            <a:spLocks noGrp="1"/>
          </p:cNvSpPr>
          <p:nvPr>
            <p:ph idx="1"/>
          </p:nvPr>
        </p:nvSpPr>
        <p:spPr>
          <a:xfrm>
            <a:off x="1243049" y="1113533"/>
            <a:ext cx="2513300" cy="5744467"/>
          </a:xfrm>
        </p:spPr>
        <p:txBody>
          <a:bodyPr/>
          <a:lstStyle/>
          <a:p>
            <a:r>
              <a:rPr lang="tr-TR" sz="2000" b="1" i="0" dirty="0">
                <a:solidFill>
                  <a:srgbClr val="1A1A1A"/>
                </a:solidFill>
                <a:effectLst/>
                <a:latin typeface="Calibri" panose="020F0502020204030204" pitchFamily="34" charset="0"/>
                <a:cs typeface="Calibri" panose="020F0502020204030204" pitchFamily="34" charset="0"/>
              </a:rPr>
              <a:t>Makine Çevirisi</a:t>
            </a:r>
          </a:p>
          <a:p>
            <a:pPr marL="0" indent="0">
              <a:buNone/>
            </a:pPr>
            <a:r>
              <a:rPr lang="tr-TR" b="0" i="0" dirty="0">
                <a:solidFill>
                  <a:srgbClr val="1A1A1A"/>
                </a:solidFill>
                <a:effectLst/>
                <a:latin typeface="Calibri" panose="020F0502020204030204" pitchFamily="34" charset="0"/>
                <a:cs typeface="Calibri" panose="020F0502020204030204" pitchFamily="34" charset="0"/>
              </a:rPr>
              <a:t>Makine Çevirisi, kaynak dilimizde (örneğin Almanca) bir dizi kelime girdiğimiz için dil modellemesine benzer. Hedef dilimizde (veya İngilizce) bir kelime dizisi çıkarmak istiyoruz. Temel bir fark, sadece tüm giriş dizisini yakalamamız gerektiğidir, çünkü çevrilmiş cümlenin ilk sözcüğü, tam giriş dizisinden yakalanabilir.</a:t>
            </a:r>
            <a:endParaRPr lang="tr-TR"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A7F003C-4FC0-27CC-A522-BD4DAFBC2A18}"/>
              </a:ext>
            </a:extLst>
          </p:cNvPr>
          <p:cNvSpPr txBox="1"/>
          <p:nvPr/>
        </p:nvSpPr>
        <p:spPr>
          <a:xfrm>
            <a:off x="8435652" y="6626783"/>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8" name="Resim 7">
            <a:extLst>
              <a:ext uri="{FF2B5EF4-FFF2-40B4-BE49-F238E27FC236}">
                <a16:creationId xmlns:a16="http://schemas.microsoft.com/office/drawing/2014/main" id="{B79B8556-3C16-3922-5EBB-F4C1F64D9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551" y="1113533"/>
            <a:ext cx="6383400" cy="4444549"/>
          </a:xfrm>
          <a:prstGeom prst="rect">
            <a:avLst/>
          </a:prstGeom>
        </p:spPr>
      </p:pic>
    </p:spTree>
    <p:extLst>
      <p:ext uri="{BB962C8B-B14F-4D97-AF65-F5344CB8AC3E}">
        <p14:creationId xmlns:p14="http://schemas.microsoft.com/office/powerpoint/2010/main" val="327615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A3D47DE-024C-6488-678B-2704675BCCFA}"/>
              </a:ext>
            </a:extLst>
          </p:cNvPr>
          <p:cNvSpPr>
            <a:spLocks noGrp="1"/>
          </p:cNvSpPr>
          <p:nvPr>
            <p:ph idx="1"/>
          </p:nvPr>
        </p:nvSpPr>
        <p:spPr>
          <a:xfrm>
            <a:off x="336384" y="2091447"/>
            <a:ext cx="5004242" cy="3803326"/>
          </a:xfrm>
        </p:spPr>
        <p:txBody>
          <a:bodyPr>
            <a:normAutofit lnSpcReduction="10000"/>
          </a:bodyPr>
          <a:lstStyle/>
          <a:p>
            <a:r>
              <a:rPr lang="tr-TR" dirty="0">
                <a:latin typeface="Calibri" panose="020F0502020204030204" pitchFamily="34" charset="0"/>
                <a:cs typeface="Calibri" panose="020F0502020204030204" pitchFamily="34" charset="0"/>
              </a:rPr>
              <a:t>Genel olarak yapay sinir ağları insan beyninin biyolojik sinir yapısını taklit ederek sinirsel algılayıcılar yardımı ile önceden öğrenilmiş ya da sınıflandırılmış bilgileri kullanarak yeni bilgiler türetebilen ve oluşturabilen, karar verebilen bilgisayar programlarıdır. Örüntü tanıma, sistem tanılama, robotik, sinyal işleme, nonlineer denetim alanları gibi birçok uygulama alanında yapay sinir ağları yaygın olarak kullanılmaktadır</a:t>
            </a:r>
          </a:p>
          <a:p>
            <a:r>
              <a:rPr lang="tr-TR" dirty="0">
                <a:latin typeface="Calibri" panose="020F0502020204030204" pitchFamily="34" charset="0"/>
                <a:cs typeface="Calibri" panose="020F0502020204030204" pitchFamily="34" charset="0"/>
              </a:rPr>
              <a:t>Birden fazla nöronun belirli disiplin çerçevesinde bir araya getirilmesiyle bir görevin gerçekleştirilmesi için yapısal, istatiksel, matematiksel ve felsefi sorunlara çözüm üreten bir bilim dalıdır.</a:t>
            </a:r>
          </a:p>
          <a:p>
            <a:endParaRPr lang="tr-TR" dirty="0">
              <a:latin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749897ED-742E-2802-B6C9-07797F81D4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20049" y="554561"/>
            <a:ext cx="6035567" cy="5748878"/>
          </a:xfrm>
          <a:prstGeom prst="rect">
            <a:avLst/>
          </a:prstGeom>
        </p:spPr>
      </p:pic>
      <p:sp>
        <p:nvSpPr>
          <p:cNvPr id="6" name="Metin kutusu 5">
            <a:extLst>
              <a:ext uri="{FF2B5EF4-FFF2-40B4-BE49-F238E27FC236}">
                <a16:creationId xmlns:a16="http://schemas.microsoft.com/office/drawing/2014/main" id="{A4ABB60E-384B-6496-BF83-0AA62D3DE840}"/>
              </a:ext>
            </a:extLst>
          </p:cNvPr>
          <p:cNvSpPr txBox="1"/>
          <p:nvPr/>
        </p:nvSpPr>
        <p:spPr>
          <a:xfrm>
            <a:off x="9590006" y="6657945"/>
            <a:ext cx="2601994" cy="200055"/>
          </a:xfrm>
          <a:prstGeom prst="rect">
            <a:avLst/>
          </a:prstGeom>
          <a:solidFill>
            <a:srgbClr val="000000"/>
          </a:solidFill>
        </p:spPr>
        <p:txBody>
          <a:bodyPr wrap="none" rtlCol="0">
            <a:spAutoFit/>
          </a:bodyPr>
          <a:lstStyle/>
          <a:p>
            <a:pPr algn="r">
              <a:spcAft>
                <a:spcPts val="600"/>
              </a:spcAft>
            </a:pPr>
            <a:r>
              <a:rPr lang="tr-TR" sz="700" dirty="0">
                <a:solidFill>
                  <a:srgbClr val="FFFFFF"/>
                </a:solidFill>
                <a:hlinkClick r:id="rId3" tooltip="https://psikolezyum.com/yapay-zeka-psikoloji/">
                  <a:extLst>
                    <a:ext uri="{A12FA001-AC4F-418D-AE19-62706E023703}">
                      <ahyp:hlinkClr xmlns:ahyp="http://schemas.microsoft.com/office/drawing/2018/hyperlinkcolor" val="tx"/>
                    </a:ext>
                  </a:extLst>
                </a:hlinkClick>
              </a:rPr>
              <a:t>Bu Fotoğraf</a:t>
            </a:r>
            <a:r>
              <a:rPr lang="tr-TR" sz="700" dirty="0">
                <a:solidFill>
                  <a:srgbClr val="FFFFFF"/>
                </a:solidFill>
              </a:rPr>
              <a:t>, Bilinmeyen Yazar, </a:t>
            </a:r>
            <a:r>
              <a:rPr lang="tr-TR"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r>
              <a:rPr lang="tr-TR" sz="700" dirty="0">
                <a:solidFill>
                  <a:srgbClr val="FFFFFF"/>
                </a:solidFill>
              </a:rPr>
              <a:t> altında lisanslanmıştır</a:t>
            </a:r>
          </a:p>
        </p:txBody>
      </p:sp>
      <p:sp>
        <p:nvSpPr>
          <p:cNvPr id="9" name="Metin kutusu 8">
            <a:extLst>
              <a:ext uri="{FF2B5EF4-FFF2-40B4-BE49-F238E27FC236}">
                <a16:creationId xmlns:a16="http://schemas.microsoft.com/office/drawing/2014/main" id="{8F788D42-050B-2973-9780-969A1E9135FA}"/>
              </a:ext>
            </a:extLst>
          </p:cNvPr>
          <p:cNvSpPr txBox="1"/>
          <p:nvPr/>
        </p:nvSpPr>
        <p:spPr>
          <a:xfrm>
            <a:off x="429149" y="1336831"/>
            <a:ext cx="5958398" cy="400110"/>
          </a:xfrm>
          <a:prstGeom prst="rect">
            <a:avLst/>
          </a:prstGeom>
          <a:noFill/>
        </p:spPr>
        <p:txBody>
          <a:bodyPr wrap="square">
            <a:spAutoFit/>
          </a:bodyPr>
          <a:lstStyle/>
          <a:p>
            <a:r>
              <a:rPr lang="tr-TR" sz="2000" b="1" dirty="0">
                <a:latin typeface="Calibri" panose="020F0502020204030204" pitchFamily="34" charset="0"/>
                <a:cs typeface="Calibri" panose="020F0502020204030204" pitchFamily="34" charset="0"/>
              </a:rPr>
              <a:t>YAPAY SİNİR AĞLARININ ESİN KAYNAĞI</a:t>
            </a:r>
          </a:p>
        </p:txBody>
      </p:sp>
    </p:spTree>
    <p:extLst>
      <p:ext uri="{BB962C8B-B14F-4D97-AF65-F5344CB8AC3E}">
        <p14:creationId xmlns:p14="http://schemas.microsoft.com/office/powerpoint/2010/main" val="377231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C4D28A-9855-E578-9613-4C36223EDA1B}"/>
              </a:ext>
            </a:extLst>
          </p:cNvPr>
          <p:cNvSpPr>
            <a:spLocks noGrp="1"/>
          </p:cNvSpPr>
          <p:nvPr>
            <p:ph idx="1"/>
          </p:nvPr>
        </p:nvSpPr>
        <p:spPr>
          <a:xfrm>
            <a:off x="511518" y="1598963"/>
            <a:ext cx="7729728" cy="3101983"/>
          </a:xfrm>
        </p:spPr>
        <p:txBody>
          <a:bodyPr/>
          <a:lstStyle/>
          <a:p>
            <a:r>
              <a:rPr lang="tr-TR" sz="2000" b="1" i="0" dirty="0">
                <a:solidFill>
                  <a:srgbClr val="1A1A1A"/>
                </a:solidFill>
                <a:effectLst/>
                <a:latin typeface="Calibri" panose="020F0502020204030204" pitchFamily="34" charset="0"/>
                <a:cs typeface="Calibri" panose="020F0502020204030204" pitchFamily="34" charset="0"/>
              </a:rPr>
              <a:t>Konuşma Tanıma</a:t>
            </a:r>
          </a:p>
          <a:p>
            <a:r>
              <a:rPr lang="tr-TR" b="0" i="0" dirty="0">
                <a:solidFill>
                  <a:srgbClr val="1A1A1A"/>
                </a:solidFill>
                <a:effectLst/>
                <a:latin typeface="Calibri" panose="020F0502020204030204" pitchFamily="34" charset="0"/>
                <a:cs typeface="Calibri" panose="020F0502020204030204" pitchFamily="34" charset="0"/>
              </a:rPr>
              <a:t>Ses dalgasından gelen akustik sinyallerin bir giriş dizisi verildiğinde, fonetik bölümlerin bir dizisini olasılıkları ile birlikte tahmin edebiliriz.</a:t>
            </a:r>
          </a:p>
          <a:p>
            <a:endParaRPr lang="tr-TR" dirty="0">
              <a:solidFill>
                <a:srgbClr val="1A1A1A"/>
              </a:solidFill>
              <a:latin typeface="Calibri" panose="020F0502020204030204" pitchFamily="34" charset="0"/>
              <a:cs typeface="Calibri" panose="020F0502020204030204" pitchFamily="34" charset="0"/>
            </a:endParaRPr>
          </a:p>
          <a:p>
            <a:endParaRPr lang="tr-TR" dirty="0">
              <a:solidFill>
                <a:srgbClr val="1A1A1A"/>
              </a:solidFill>
              <a:latin typeface="Calibri" panose="020F0502020204030204" pitchFamily="34" charset="0"/>
              <a:cs typeface="Calibri" panose="020F0502020204030204" pitchFamily="34" charset="0"/>
            </a:endParaRPr>
          </a:p>
          <a:p>
            <a:pPr marL="0" indent="0">
              <a:buNone/>
            </a:pPr>
            <a:r>
              <a:rPr lang="tr-TR" b="1" dirty="0">
                <a:latin typeface="Calibri" panose="020F0502020204030204" pitchFamily="34" charset="0"/>
                <a:cs typeface="Calibri" panose="020F0502020204030204" pitchFamily="34" charset="0"/>
              </a:rPr>
              <a:t>RNN ayrıca Geleneksel sinir ağı, Müzik üretimi, Duygu sınıflandırma, İsim varlık tanıma gibi alanlarda da kullanılır.</a:t>
            </a:r>
          </a:p>
          <a:p>
            <a:pPr marL="0" indent="0">
              <a:buNone/>
            </a:pPr>
            <a:endParaRPr lang="tr-TR" dirty="0"/>
          </a:p>
        </p:txBody>
      </p:sp>
      <p:sp>
        <p:nvSpPr>
          <p:cNvPr id="5" name="Metin kutusu 4">
            <a:extLst>
              <a:ext uri="{FF2B5EF4-FFF2-40B4-BE49-F238E27FC236}">
                <a16:creationId xmlns:a16="http://schemas.microsoft.com/office/drawing/2014/main" id="{83CF0B2A-B7D6-3331-DA5B-010701A670ED}"/>
              </a:ext>
            </a:extLst>
          </p:cNvPr>
          <p:cNvSpPr txBox="1"/>
          <p:nvPr/>
        </p:nvSpPr>
        <p:spPr>
          <a:xfrm>
            <a:off x="8404221" y="6657945"/>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6" name="Resim 5">
            <a:extLst>
              <a:ext uri="{FF2B5EF4-FFF2-40B4-BE49-F238E27FC236}">
                <a16:creationId xmlns:a16="http://schemas.microsoft.com/office/drawing/2014/main" id="{17BF71E4-3936-EF38-ED33-2AA12B99C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110568">
            <a:off x="10733747" y="-2747"/>
            <a:ext cx="1438502" cy="1438502"/>
          </a:xfrm>
          <a:prstGeom prst="rect">
            <a:avLst/>
          </a:prstGeom>
          <a:ln>
            <a:noFill/>
          </a:ln>
          <a:effectLst>
            <a:outerShdw blurRad="292100" dist="139700" dir="2700000" algn="tl" rotWithShape="0">
              <a:srgbClr val="333333">
                <a:alpha val="65000"/>
              </a:srgbClr>
            </a:outerShdw>
          </a:effectLst>
        </p:spPr>
      </p:pic>
      <p:pic>
        <p:nvPicPr>
          <p:cNvPr id="8" name="Resim 7">
            <a:extLst>
              <a:ext uri="{FF2B5EF4-FFF2-40B4-BE49-F238E27FC236}">
                <a16:creationId xmlns:a16="http://schemas.microsoft.com/office/drawing/2014/main" id="{25C4D588-0C6F-4E6C-3750-F0CEF9639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 y="4490871"/>
            <a:ext cx="8998425" cy="1876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3629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D15EB9DE-4A6B-DB7C-8B1F-DC586C128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72742"/>
            <a:ext cx="9793355" cy="3783263"/>
          </a:xfrm>
        </p:spPr>
      </p:pic>
      <p:sp>
        <p:nvSpPr>
          <p:cNvPr id="4" name="Metin kutusu 3">
            <a:extLst>
              <a:ext uri="{FF2B5EF4-FFF2-40B4-BE49-F238E27FC236}">
                <a16:creationId xmlns:a16="http://schemas.microsoft.com/office/drawing/2014/main" id="{3B613500-7437-8D0A-EF60-4E79A01F3AA3}"/>
              </a:ext>
            </a:extLst>
          </p:cNvPr>
          <p:cNvSpPr txBox="1"/>
          <p:nvPr/>
        </p:nvSpPr>
        <p:spPr>
          <a:xfrm>
            <a:off x="755375" y="502545"/>
            <a:ext cx="6096000"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RNN ÖRNEĞİ</a:t>
            </a:r>
            <a:endParaRPr lang="tr-T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2809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1933997-1944-D393-A097-1A810B12E9ED}"/>
              </a:ext>
            </a:extLst>
          </p:cNvPr>
          <p:cNvSpPr txBox="1"/>
          <p:nvPr/>
        </p:nvSpPr>
        <p:spPr>
          <a:xfrm>
            <a:off x="547412" y="1166842"/>
            <a:ext cx="3998083" cy="4524315"/>
          </a:xfrm>
          <a:prstGeom prst="rect">
            <a:avLst/>
          </a:prstGeom>
          <a:noFill/>
        </p:spPr>
        <p:txBody>
          <a:bodyPr wrap="square">
            <a:spAutoFit/>
          </a:bodyPr>
          <a:lstStyle/>
          <a:p>
            <a:r>
              <a:rPr lang="tr-TR" b="0" i="0" dirty="0">
                <a:solidFill>
                  <a:srgbClr val="292929"/>
                </a:solidFill>
                <a:effectLst/>
                <a:latin typeface="source-serif-pro"/>
              </a:rPr>
              <a:t>Bir aşçının 3 farklı yemeği sırasıyla yaptığını düşünelim. 1. gün pizza yaptıysa 2. gün sushi 3. gün waffle yapıyor olsun. Bir sonraki gün ne yapacağını tahmin etmemiz gerekiyorsa öncelikle nasıl bir problemle karşı karşıya olduğumuz anlayarak, bu probleme uygun bir metot kullanmamız gerekir. Burada yemek bir sıraya göre geldiği için, yani önceki gün yapılan yemeğin sonraki günde etkisi olacağı için uygulanması gereken metot recurrent neural network metodudur. Bu sayede elimizdeki bilgilerle yeni bilgi olmasa dahi birkaç hafta sonraki günde yapılacak yemeği dahi tahmin edebiliriz.</a:t>
            </a:r>
            <a:endParaRPr lang="tr-TR" dirty="0"/>
          </a:p>
        </p:txBody>
      </p:sp>
      <p:pic>
        <p:nvPicPr>
          <p:cNvPr id="6" name="İçerik Yer Tutucusu 5">
            <a:extLst>
              <a:ext uri="{FF2B5EF4-FFF2-40B4-BE49-F238E27FC236}">
                <a16:creationId xmlns:a16="http://schemas.microsoft.com/office/drawing/2014/main" id="{1DEAD99F-9A5C-B681-043C-2504F0FB6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052" y="1207602"/>
            <a:ext cx="5836536" cy="4483555"/>
          </a:xfrm>
        </p:spPr>
      </p:pic>
    </p:spTree>
    <p:extLst>
      <p:ext uri="{BB962C8B-B14F-4D97-AF65-F5344CB8AC3E}">
        <p14:creationId xmlns:p14="http://schemas.microsoft.com/office/powerpoint/2010/main" val="3114943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a16="http://schemas.microsoft.com/office/drawing/2014/main" id="{BD7FA33F-7D74-14A9-A8DF-6D4FFD8BE487}"/>
              </a:ext>
            </a:extLst>
          </p:cNvPr>
          <p:cNvSpPr>
            <a:spLocks noGrp="1"/>
          </p:cNvSpPr>
          <p:nvPr>
            <p:ph idx="1"/>
          </p:nvPr>
        </p:nvSpPr>
        <p:spPr>
          <a:xfrm>
            <a:off x="4611758" y="1188895"/>
            <a:ext cx="5698434" cy="3101983"/>
          </a:xfrm>
        </p:spPr>
        <p:txBody>
          <a:bodyPr/>
          <a:lstStyle/>
          <a:p>
            <a:pPr marL="0" indent="0">
              <a:buNone/>
            </a:pPr>
            <a:r>
              <a:rPr lang="tr-TR" b="1" dirty="0">
                <a:latin typeface="Calibri" panose="020F0502020204030204" pitchFamily="34" charset="0"/>
                <a:cs typeface="Calibri" panose="020F0502020204030204" pitchFamily="34" charset="0"/>
              </a:rPr>
              <a:t>HAZIRLAYANLAR</a:t>
            </a:r>
          </a:p>
          <a:p>
            <a:r>
              <a:rPr lang="tr-TR" dirty="0">
                <a:latin typeface="Calibri" panose="020F0502020204030204" pitchFamily="34" charset="0"/>
                <a:cs typeface="Calibri" panose="020F0502020204030204" pitchFamily="34" charset="0"/>
              </a:rPr>
              <a:t>RIDVAN YALÇIN</a:t>
            </a:r>
          </a:p>
          <a:p>
            <a:r>
              <a:rPr lang="tr-TR" dirty="0">
                <a:latin typeface="Calibri" panose="020F0502020204030204" pitchFamily="34" charset="0"/>
                <a:cs typeface="Calibri" panose="020F0502020204030204" pitchFamily="34" charset="0"/>
              </a:rPr>
              <a:t>ASLIHAN YAVUZ</a:t>
            </a:r>
          </a:p>
          <a:p>
            <a:r>
              <a:rPr lang="tr-TR" dirty="0">
                <a:latin typeface="Calibri" panose="020F0502020204030204" pitchFamily="34" charset="0"/>
                <a:cs typeface="Calibri" panose="020F0502020204030204" pitchFamily="34" charset="0"/>
              </a:rPr>
              <a:t>FERHAT GEREZ</a:t>
            </a:r>
          </a:p>
          <a:p>
            <a:r>
              <a:rPr lang="tr-TR" dirty="0">
                <a:latin typeface="Calibri" panose="020F0502020204030204" pitchFamily="34" charset="0"/>
                <a:cs typeface="Calibri" panose="020F0502020204030204" pitchFamily="34" charset="0"/>
              </a:rPr>
              <a:t>RAMAZAN GÜRBÜZ</a:t>
            </a:r>
          </a:p>
          <a:p>
            <a:r>
              <a:rPr lang="tr-TR" dirty="0">
                <a:latin typeface="Calibri" panose="020F0502020204030204" pitchFamily="34" charset="0"/>
                <a:cs typeface="Calibri" panose="020F0502020204030204" pitchFamily="34" charset="0"/>
              </a:rPr>
              <a:t>EMİRHAN ERDİNÇ</a:t>
            </a:r>
          </a:p>
        </p:txBody>
      </p:sp>
      <p:pic>
        <p:nvPicPr>
          <p:cNvPr id="7" name="Resim 6">
            <a:extLst>
              <a:ext uri="{FF2B5EF4-FFF2-40B4-BE49-F238E27FC236}">
                <a16:creationId xmlns:a16="http://schemas.microsoft.com/office/drawing/2014/main" id="{C21BD71C-3853-BC19-D928-40D899F32FC2}"/>
              </a:ext>
            </a:extLst>
          </p:cNvPr>
          <p:cNvPicPr>
            <a:picLocks noChangeAspect="1"/>
          </p:cNvPicPr>
          <p:nvPr/>
        </p:nvPicPr>
        <p:blipFill>
          <a:blip r:embed="rId2"/>
          <a:stretch>
            <a:fillRect/>
          </a:stretch>
        </p:blipFill>
        <p:spPr>
          <a:xfrm>
            <a:off x="0" y="3654817"/>
            <a:ext cx="12192000" cy="3364992"/>
          </a:xfrm>
          <a:prstGeom prst="rect">
            <a:avLst/>
          </a:prstGeom>
        </p:spPr>
      </p:pic>
    </p:spTree>
    <p:extLst>
      <p:ext uri="{BB962C8B-B14F-4D97-AF65-F5344CB8AC3E}">
        <p14:creationId xmlns:p14="http://schemas.microsoft.com/office/powerpoint/2010/main" val="383458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A6D19E18-233E-16F4-B844-06B978C6C9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8" name="Metin kutusu 7">
            <a:extLst>
              <a:ext uri="{FF2B5EF4-FFF2-40B4-BE49-F238E27FC236}">
                <a16:creationId xmlns:a16="http://schemas.microsoft.com/office/drawing/2014/main" id="{86DEAD62-D7B2-DDDC-2B88-5FCDE544DE6E}"/>
              </a:ext>
            </a:extLst>
          </p:cNvPr>
          <p:cNvSpPr txBox="1"/>
          <p:nvPr/>
        </p:nvSpPr>
        <p:spPr>
          <a:xfrm>
            <a:off x="2577546" y="2381264"/>
            <a:ext cx="8262730" cy="769441"/>
          </a:xfrm>
          <a:prstGeom prst="rect">
            <a:avLst/>
          </a:prstGeom>
          <a:noFill/>
        </p:spPr>
        <p:txBody>
          <a:bodyPr wrap="square">
            <a:spAutoFit/>
          </a:bodyPr>
          <a:lstStyle/>
          <a:p>
            <a:r>
              <a:rPr lang="tr-TR" sz="4400" b="1" i="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DİNLEDİĞİNİZ İÇİN TEŞEKKÜLER</a:t>
            </a:r>
          </a:p>
        </p:txBody>
      </p:sp>
    </p:spTree>
    <p:extLst>
      <p:ext uri="{BB962C8B-B14F-4D97-AF65-F5344CB8AC3E}">
        <p14:creationId xmlns:p14="http://schemas.microsoft.com/office/powerpoint/2010/main" val="130841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ACB638-5906-8D8F-20A7-51FDC2FC549A}"/>
              </a:ext>
            </a:extLst>
          </p:cNvPr>
          <p:cNvSpPr>
            <a:spLocks noGrp="1"/>
          </p:cNvSpPr>
          <p:nvPr>
            <p:ph idx="1"/>
          </p:nvPr>
        </p:nvSpPr>
        <p:spPr>
          <a:xfrm>
            <a:off x="543872" y="1715669"/>
            <a:ext cx="6947845" cy="1713331"/>
          </a:xfrm>
        </p:spPr>
        <p:txBody>
          <a:bodyPr>
            <a:normAutofit/>
          </a:bodyPr>
          <a:lstStyle/>
          <a:p>
            <a:r>
              <a:rPr lang="tr-TR" dirty="0">
                <a:latin typeface="Calibri" panose="020F0502020204030204" pitchFamily="34" charset="0"/>
                <a:cs typeface="Calibri" panose="020F0502020204030204" pitchFamily="34" charset="0"/>
              </a:rPr>
              <a:t>İnsan beynini konu alan çalışmalar binlerce yıl öncesine dayanmaktadır. Elektroniğin gelişimi ile bu karmaşık düşünce sistemini kullanabilmeyi hedefleyen çalışmalar hız kazanmıştır. İlk yapay sinir ağı modeli 1943 yılında, Warren McCulloch isimli bir sinir hekimi ile Walter Pitts isimli bir matematikçi tarafından geliştirilmiştir.</a:t>
            </a:r>
          </a:p>
        </p:txBody>
      </p:sp>
      <p:sp>
        <p:nvSpPr>
          <p:cNvPr id="7" name="Metin kutusu 6">
            <a:extLst>
              <a:ext uri="{FF2B5EF4-FFF2-40B4-BE49-F238E27FC236}">
                <a16:creationId xmlns:a16="http://schemas.microsoft.com/office/drawing/2014/main" id="{C5DC6469-EA64-0F88-8D36-6BED4233826C}"/>
              </a:ext>
            </a:extLst>
          </p:cNvPr>
          <p:cNvSpPr txBox="1"/>
          <p:nvPr/>
        </p:nvSpPr>
        <p:spPr>
          <a:xfrm>
            <a:off x="744507" y="813498"/>
            <a:ext cx="6096000" cy="400110"/>
          </a:xfrm>
          <a:prstGeom prst="rect">
            <a:avLst/>
          </a:prstGeom>
          <a:noFill/>
        </p:spPr>
        <p:txBody>
          <a:bodyPr wrap="square">
            <a:spAutoFit/>
          </a:bodyPr>
          <a:lstStyle/>
          <a:p>
            <a:r>
              <a:rPr kumimoji="0" lang="tr-TR" sz="20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Yapay sinir ağları tarihçesi</a:t>
            </a:r>
            <a:endParaRPr lang="tr-TR" sz="1400" dirty="0"/>
          </a:p>
        </p:txBody>
      </p:sp>
      <p:pic>
        <p:nvPicPr>
          <p:cNvPr id="9" name="Resim 8">
            <a:extLst>
              <a:ext uri="{FF2B5EF4-FFF2-40B4-BE49-F238E27FC236}">
                <a16:creationId xmlns:a16="http://schemas.microsoft.com/office/drawing/2014/main" id="{D09A9A74-B9B7-3D7F-21FB-44059F064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106" y="1328434"/>
            <a:ext cx="2958553" cy="2396790"/>
          </a:xfrm>
          <a:prstGeom prst="rect">
            <a:avLst/>
          </a:prstGeom>
        </p:spPr>
      </p:pic>
      <p:pic>
        <p:nvPicPr>
          <p:cNvPr id="13" name="Resim 12">
            <a:extLst>
              <a:ext uri="{FF2B5EF4-FFF2-40B4-BE49-F238E27FC236}">
                <a16:creationId xmlns:a16="http://schemas.microsoft.com/office/drawing/2014/main" id="{5AF7B20C-DB6E-1B34-3D8C-2F37FBF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4" y="3926864"/>
            <a:ext cx="2958553" cy="2602000"/>
          </a:xfrm>
          <a:prstGeom prst="rect">
            <a:avLst/>
          </a:prstGeom>
        </p:spPr>
      </p:pic>
      <p:sp>
        <p:nvSpPr>
          <p:cNvPr id="15" name="Metin kutusu 14">
            <a:extLst>
              <a:ext uri="{FF2B5EF4-FFF2-40B4-BE49-F238E27FC236}">
                <a16:creationId xmlns:a16="http://schemas.microsoft.com/office/drawing/2014/main" id="{42859142-945C-1715-5900-E289C6799ED1}"/>
              </a:ext>
            </a:extLst>
          </p:cNvPr>
          <p:cNvSpPr txBox="1"/>
          <p:nvPr/>
        </p:nvSpPr>
        <p:spPr>
          <a:xfrm>
            <a:off x="4158597" y="4329237"/>
            <a:ext cx="6587062" cy="1477328"/>
          </a:xfrm>
          <a:prstGeom prst="rect">
            <a:avLst/>
          </a:prstGeom>
          <a:noFill/>
        </p:spPr>
        <p:txBody>
          <a:bodyPr wrap="square">
            <a:spAutoFit/>
          </a:bodyPr>
          <a:lstStyle/>
          <a:p>
            <a:r>
              <a:rPr lang="tr-TR" dirty="0">
                <a:latin typeface="Calibri" panose="020F0502020204030204" pitchFamily="34" charset="0"/>
                <a:cs typeface="Calibri" panose="020F0502020204030204" pitchFamily="34" charset="0"/>
              </a:rPr>
              <a:t>Günümüzde yapay sinir ağları ile alakalı dünya çapında çeşitli araştırmalar yapılmaktadır. Yapay sinir ağlarını eğitmek uzun zaman gerektirdiğinden, araştırmalar özellikle bu probleme odaklanmıştır. Buradaki amaç daha verimli ve yeni öğrenme algoritmaları keşfetmektir.</a:t>
            </a:r>
          </a:p>
        </p:txBody>
      </p:sp>
      <p:sp>
        <p:nvSpPr>
          <p:cNvPr id="4" name="Metin kutusu 3">
            <a:extLst>
              <a:ext uri="{FF2B5EF4-FFF2-40B4-BE49-F238E27FC236}">
                <a16:creationId xmlns:a16="http://schemas.microsoft.com/office/drawing/2014/main" id="{F1A43442-D4A9-DD10-E420-15AFA4C8D863}"/>
              </a:ext>
            </a:extLst>
          </p:cNvPr>
          <p:cNvSpPr txBox="1"/>
          <p:nvPr/>
        </p:nvSpPr>
        <p:spPr>
          <a:xfrm>
            <a:off x="9021619" y="6657945"/>
            <a:ext cx="3170381" cy="200055"/>
          </a:xfrm>
          <a:prstGeom prst="rect">
            <a:avLst/>
          </a:prstGeom>
          <a:noFill/>
        </p:spPr>
        <p:txBody>
          <a:bodyPr wrap="square">
            <a:spAutoFit/>
          </a:bodyPr>
          <a:lstStyle/>
          <a:p>
            <a:r>
              <a:rPr lang="tr-TR" sz="700" dirty="0">
                <a:latin typeface="Calibri" panose="020F0502020204030204" pitchFamily="34" charset="0"/>
                <a:cs typeface="Calibri" panose="020F0502020204030204" pitchFamily="34" charset="0"/>
              </a:rPr>
              <a:t>https://www.veribilimiokulu.com/yapay-sinir-agiartificial-neural-network-nedir/</a:t>
            </a:r>
          </a:p>
        </p:txBody>
      </p:sp>
    </p:spTree>
    <p:extLst>
      <p:ext uri="{BB962C8B-B14F-4D97-AF65-F5344CB8AC3E}">
        <p14:creationId xmlns:p14="http://schemas.microsoft.com/office/powerpoint/2010/main" val="1190630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Başlık 7">
            <a:extLst>
              <a:ext uri="{FF2B5EF4-FFF2-40B4-BE49-F238E27FC236}">
                <a16:creationId xmlns:a16="http://schemas.microsoft.com/office/drawing/2014/main" id="{10D88870-3CBE-30C5-4F00-B4020A3B7A6E}"/>
              </a:ext>
            </a:extLst>
          </p:cNvPr>
          <p:cNvSpPr>
            <a:spLocks noGrp="1"/>
          </p:cNvSpPr>
          <p:nvPr>
            <p:ph type="title"/>
          </p:nvPr>
        </p:nvSpPr>
        <p:spPr>
          <a:xfrm>
            <a:off x="93010" y="1934817"/>
            <a:ext cx="3140519" cy="2769307"/>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1800" b="1" kern="1200" dirty="0">
                <a:solidFill>
                  <a:srgbClr val="FFFFFF"/>
                </a:solidFill>
                <a:latin typeface="Calibri" panose="020F0502020204030204" pitchFamily="34" charset="0"/>
                <a:cs typeface="Calibri" panose="020F0502020204030204" pitchFamily="34" charset="0"/>
              </a:rPr>
              <a:t>Mak</a:t>
            </a:r>
            <a:r>
              <a:rPr lang="tr-TR" sz="1800" b="1" kern="1200" dirty="0">
                <a:solidFill>
                  <a:srgbClr val="FFFFFF"/>
                </a:solidFill>
                <a:latin typeface="Calibri" panose="020F0502020204030204" pitchFamily="34" charset="0"/>
                <a:cs typeface="Calibri" panose="020F0502020204030204" pitchFamily="34" charset="0"/>
              </a:rPr>
              <a:t>İ</a:t>
            </a:r>
            <a:r>
              <a:rPr lang="en-US" sz="1800" b="1" kern="1200" dirty="0">
                <a:solidFill>
                  <a:srgbClr val="FFFFFF"/>
                </a:solidFill>
                <a:latin typeface="Calibri" panose="020F0502020204030204" pitchFamily="34" charset="0"/>
                <a:cs typeface="Calibri" panose="020F0502020204030204" pitchFamily="34" charset="0"/>
              </a:rPr>
              <a:t>ne öğrenmes</a:t>
            </a:r>
            <a:r>
              <a:rPr lang="tr-TR" sz="1800" b="1" kern="1200" dirty="0">
                <a:solidFill>
                  <a:srgbClr val="FFFFFF"/>
                </a:solidFill>
                <a:latin typeface="Calibri" panose="020F0502020204030204" pitchFamily="34" charset="0"/>
                <a:cs typeface="Calibri" panose="020F0502020204030204" pitchFamily="34" charset="0"/>
              </a:rPr>
              <a:t>İNİN</a:t>
            </a:r>
            <a:r>
              <a:rPr lang="en-US" sz="1800" b="1" kern="1200" dirty="0">
                <a:solidFill>
                  <a:srgbClr val="FFFFFF"/>
                </a:solidFill>
                <a:latin typeface="Calibri" panose="020F0502020204030204" pitchFamily="34" charset="0"/>
                <a:cs typeface="Calibri" panose="020F0502020204030204" pitchFamily="34" charset="0"/>
              </a:rPr>
              <a:t> dene</a:t>
            </a:r>
            <a:r>
              <a:rPr lang="tr-TR" sz="1800" b="1" kern="1200" dirty="0">
                <a:solidFill>
                  <a:srgbClr val="FFFFFF"/>
                </a:solidFill>
                <a:latin typeface="Calibri" panose="020F0502020204030204" pitchFamily="34" charset="0"/>
                <a:cs typeface="Calibri" panose="020F0502020204030204" pitchFamily="34" charset="0"/>
              </a:rPr>
              <a:t>TİMLİ </a:t>
            </a:r>
            <a:r>
              <a:rPr lang="en-US" sz="1800" b="1" kern="1200" dirty="0">
                <a:solidFill>
                  <a:srgbClr val="FFFFFF"/>
                </a:solidFill>
                <a:latin typeface="Calibri" panose="020F0502020204030204" pitchFamily="34" charset="0"/>
                <a:cs typeface="Calibri" panose="020F0502020204030204" pitchFamily="34" charset="0"/>
              </a:rPr>
              <a:t>öğrenme algor</a:t>
            </a:r>
            <a:r>
              <a:rPr lang="tr-TR" sz="1800" b="1" kern="1200" dirty="0">
                <a:solidFill>
                  <a:srgbClr val="FFFFFF"/>
                </a:solidFill>
                <a:latin typeface="Calibri" panose="020F0502020204030204" pitchFamily="34" charset="0"/>
                <a:cs typeface="Calibri" panose="020F0502020204030204" pitchFamily="34" charset="0"/>
              </a:rPr>
              <a:t>İ</a:t>
            </a:r>
            <a:r>
              <a:rPr lang="en-US" sz="1800" b="1" kern="1200" dirty="0">
                <a:solidFill>
                  <a:srgbClr val="FFFFFF"/>
                </a:solidFill>
                <a:latin typeface="Calibri" panose="020F0502020204030204" pitchFamily="34" charset="0"/>
                <a:cs typeface="Calibri" panose="020F0502020204030204" pitchFamily="34" charset="0"/>
              </a:rPr>
              <a:t>tmal</a:t>
            </a:r>
            <a:r>
              <a:rPr lang="tr-TR" sz="1800" b="1" kern="1200" dirty="0">
                <a:solidFill>
                  <a:srgbClr val="FFFFFF"/>
                </a:solidFill>
                <a:latin typeface="Calibri" panose="020F0502020204030204" pitchFamily="34" charset="0"/>
                <a:cs typeface="Calibri" panose="020F0502020204030204" pitchFamily="34" charset="0"/>
              </a:rPr>
              <a:t>a</a:t>
            </a:r>
            <a:r>
              <a:rPr lang="en-US" sz="1800" b="1" kern="1200" dirty="0">
                <a:solidFill>
                  <a:srgbClr val="FFFFFF"/>
                </a:solidFill>
                <a:latin typeface="Calibri" panose="020F0502020204030204" pitchFamily="34" charset="0"/>
                <a:cs typeface="Calibri" panose="020F0502020204030204" pitchFamily="34" charset="0"/>
              </a:rPr>
              <a:t>rından</a:t>
            </a:r>
            <a:r>
              <a:rPr lang="tr-TR" sz="1800" b="1" dirty="0">
                <a:solidFill>
                  <a:srgbClr val="FFFFFF"/>
                </a:solidFill>
                <a:latin typeface="Calibri" panose="020F0502020204030204" pitchFamily="34" charset="0"/>
                <a:cs typeface="Calibri" panose="020F0502020204030204" pitchFamily="34" charset="0"/>
              </a:rPr>
              <a:t> ve</a:t>
            </a:r>
            <a:r>
              <a:rPr lang="en-US" sz="1800" b="1" kern="1200" dirty="0">
                <a:solidFill>
                  <a:srgbClr val="FFFFFF"/>
                </a:solidFill>
                <a:latin typeface="Calibri" panose="020F0502020204030204" pitchFamily="34" charset="0"/>
                <a:cs typeface="Calibri" panose="020F0502020204030204" pitchFamily="34" charset="0"/>
              </a:rPr>
              <a:t> yöntemler</a:t>
            </a:r>
            <a:r>
              <a:rPr lang="tr-TR" sz="1800" b="1" kern="1200" dirty="0">
                <a:solidFill>
                  <a:srgbClr val="FFFFFF"/>
                </a:solidFill>
                <a:latin typeface="Calibri" panose="020F0502020204030204" pitchFamily="34" charset="0"/>
                <a:cs typeface="Calibri" panose="020F0502020204030204" pitchFamily="34" charset="0"/>
              </a:rPr>
              <a:t>İ</a:t>
            </a:r>
            <a:r>
              <a:rPr lang="en-US" sz="1800" b="1" kern="1200" dirty="0">
                <a:solidFill>
                  <a:srgbClr val="FFFFFF"/>
                </a:solidFill>
                <a:latin typeface="Calibri" panose="020F0502020204030204" pitchFamily="34" charset="0"/>
                <a:cs typeface="Calibri" panose="020F0502020204030204" pitchFamily="34" charset="0"/>
              </a:rPr>
              <a:t>nden b</a:t>
            </a:r>
            <a:r>
              <a:rPr lang="tr-TR" sz="1800" b="1" kern="1200" dirty="0">
                <a:solidFill>
                  <a:srgbClr val="FFFFFF"/>
                </a:solidFill>
                <a:latin typeface="Calibri" panose="020F0502020204030204" pitchFamily="34" charset="0"/>
                <a:cs typeface="Calibri" panose="020F0502020204030204" pitchFamily="34" charset="0"/>
              </a:rPr>
              <a:t>İRİDİ</a:t>
            </a:r>
            <a:r>
              <a:rPr lang="en-US" sz="1800" b="1" kern="1200" dirty="0">
                <a:solidFill>
                  <a:srgbClr val="FFFFFF"/>
                </a:solidFill>
                <a:latin typeface="Calibri" panose="020F0502020204030204" pitchFamily="34" charset="0"/>
                <a:cs typeface="Calibri" panose="020F0502020204030204" pitchFamily="34" charset="0"/>
              </a:rPr>
              <a:t>r</a:t>
            </a:r>
            <a:r>
              <a:rPr lang="tr-TR" sz="1800" b="1" kern="1200" dirty="0">
                <a:solidFill>
                  <a:srgbClr val="FFFFFF"/>
                </a:solidFill>
                <a:latin typeface="Calibri" panose="020F0502020204030204" pitchFamily="34" charset="0"/>
                <a:cs typeface="Calibri" panose="020F0502020204030204" pitchFamily="34" charset="0"/>
              </a:rPr>
              <a:t>.</a:t>
            </a:r>
            <a:endParaRPr lang="en-US" sz="1800" b="1" kern="1200" dirty="0">
              <a:solidFill>
                <a:srgbClr val="FFFFFF"/>
              </a:solidFill>
              <a:latin typeface="Calibri" panose="020F0502020204030204" pitchFamily="34" charset="0"/>
              <a:cs typeface="Calibri" panose="020F0502020204030204" pitchFamily="34" charset="0"/>
            </a:endParaRPr>
          </a:p>
        </p:txBody>
      </p:sp>
      <p:pic>
        <p:nvPicPr>
          <p:cNvPr id="2050" name="Picture 2" descr="Makine Öğrenimi Nedir? Kullanım Örnekleri - Can Cankıran">
            <a:extLst>
              <a:ext uri="{FF2B5EF4-FFF2-40B4-BE49-F238E27FC236}">
                <a16:creationId xmlns:a16="http://schemas.microsoft.com/office/drawing/2014/main" id="{2E4B8170-0DD1-D019-A6E7-C7EAC00591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39547" y="0"/>
            <a:ext cx="89584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4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711DD578-54D0-CA5A-7AF2-E4A3734C7E13}"/>
              </a:ext>
            </a:extLst>
          </p:cNvPr>
          <p:cNvPicPr>
            <a:picLocks noGrp="1" noChangeAspect="1"/>
          </p:cNvPicPr>
          <p:nvPr>
            <p:ph idx="1"/>
          </p:nvPr>
        </p:nvPicPr>
        <p:blipFill>
          <a:blip r:embed="rId2"/>
          <a:stretch>
            <a:fillRect/>
          </a:stretch>
        </p:blipFill>
        <p:spPr>
          <a:xfrm>
            <a:off x="501666" y="1565000"/>
            <a:ext cx="5331207" cy="3101975"/>
          </a:xfrm>
          <a:prstGeom prst="rect">
            <a:avLst/>
          </a:prstGeom>
        </p:spPr>
      </p:pic>
      <p:sp>
        <p:nvSpPr>
          <p:cNvPr id="6" name="Metin kutusu 5">
            <a:extLst>
              <a:ext uri="{FF2B5EF4-FFF2-40B4-BE49-F238E27FC236}">
                <a16:creationId xmlns:a16="http://schemas.microsoft.com/office/drawing/2014/main" id="{78018283-F124-93C8-A497-3764C93FF1DF}"/>
              </a:ext>
            </a:extLst>
          </p:cNvPr>
          <p:cNvSpPr txBox="1"/>
          <p:nvPr/>
        </p:nvSpPr>
        <p:spPr>
          <a:xfrm>
            <a:off x="6822955" y="1565000"/>
            <a:ext cx="4573914" cy="3170099"/>
          </a:xfrm>
          <a:prstGeom prst="rect">
            <a:avLst/>
          </a:prstGeom>
          <a:noFill/>
        </p:spPr>
        <p:txBody>
          <a:bodyPr wrap="square">
            <a:spAutoFit/>
          </a:bodyPr>
          <a:lstStyle/>
          <a:p>
            <a:r>
              <a:rPr kumimoji="0" lang="tr-TR" sz="4000" b="1"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YAPAY SİNİR AĞLARI ELEMANLARININ İNSAN SİNİR SİSTEMİNDE KARŞILIKLARI </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11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B1D68690-6374-7778-6EC8-23A0CF430118}"/>
              </a:ext>
            </a:extLst>
          </p:cNvPr>
          <p:cNvPicPr>
            <a:picLocks noGrp="1" noChangeAspect="1"/>
          </p:cNvPicPr>
          <p:nvPr>
            <p:ph idx="1"/>
          </p:nvPr>
        </p:nvPicPr>
        <p:blipFill>
          <a:blip r:embed="rId2"/>
          <a:stretch>
            <a:fillRect/>
          </a:stretch>
        </p:blipFill>
        <p:spPr>
          <a:xfrm>
            <a:off x="0" y="0"/>
            <a:ext cx="7951304" cy="6858000"/>
          </a:xfrm>
          <a:prstGeom prst="rect">
            <a:avLst/>
          </a:prstGeom>
        </p:spPr>
      </p:pic>
      <p:sp>
        <p:nvSpPr>
          <p:cNvPr id="6" name="Metin kutusu 5">
            <a:extLst>
              <a:ext uri="{FF2B5EF4-FFF2-40B4-BE49-F238E27FC236}">
                <a16:creationId xmlns:a16="http://schemas.microsoft.com/office/drawing/2014/main" id="{7B67EB6A-31C5-CFAE-55D3-40974E17CB87}"/>
              </a:ext>
            </a:extLst>
          </p:cNvPr>
          <p:cNvSpPr txBox="1"/>
          <p:nvPr/>
        </p:nvSpPr>
        <p:spPr>
          <a:xfrm>
            <a:off x="8375374" y="2241778"/>
            <a:ext cx="3975651" cy="1477328"/>
          </a:xfrm>
          <a:prstGeom prst="rect">
            <a:avLst/>
          </a:prstGeom>
          <a:noFill/>
        </p:spPr>
        <p:txBody>
          <a:bodyPr wrap="square">
            <a:spAutoFit/>
          </a:bodyPr>
          <a:lstStyle/>
          <a:p>
            <a:pPr indent="-228600">
              <a:buFont typeface="Arial" panose="020B0604020202020204" pitchFamily="34" charset="0"/>
              <a:buChar char="•"/>
            </a:pPr>
            <a:r>
              <a:rPr lang="en-US" sz="1800" dirty="0">
                <a:latin typeface="Calibri" panose="020F0502020204030204" pitchFamily="34" charset="0"/>
                <a:cs typeface="Calibri" panose="020F0502020204030204" pitchFamily="34" charset="0"/>
              </a:rPr>
              <a:t>Bir önceki sayfada bahsetmiş olduğumuz yapay sinir ağları elemanlarının insan sinir sisteminde karşılıklarını fotoğraf üzerinde görmektesiniz</a:t>
            </a:r>
            <a:r>
              <a:rPr lang="en-US" sz="1800" dirty="0"/>
              <a:t>.</a:t>
            </a:r>
          </a:p>
        </p:txBody>
      </p:sp>
    </p:spTree>
    <p:extLst>
      <p:ext uri="{BB962C8B-B14F-4D97-AF65-F5344CB8AC3E}">
        <p14:creationId xmlns:p14="http://schemas.microsoft.com/office/powerpoint/2010/main" val="2112910206"/>
      </p:ext>
    </p:extLst>
  </p:cSld>
  <p:clrMapOvr>
    <a:masterClrMapping/>
  </p:clrMapOvr>
</p:sld>
</file>

<file path=ppt/theme/theme1.xml><?xml version="1.0" encoding="utf-8"?>
<a:theme xmlns:a="http://schemas.openxmlformats.org/drawingml/2006/main" name="Paket">
  <a:themeElements>
    <a:clrScheme name="Özel 1">
      <a:dk1>
        <a:sysClr val="windowText" lastClr="000000"/>
      </a:dk1>
      <a:lt1>
        <a:sysClr val="window" lastClr="FFFFFF"/>
      </a:lt1>
      <a:dk2>
        <a:srgbClr val="335B74"/>
      </a:dk2>
      <a:lt2>
        <a:srgbClr val="DFE3E5"/>
      </a:lt2>
      <a:accent1>
        <a:srgbClr val="1CADE4"/>
      </a:accent1>
      <a:accent2>
        <a:srgbClr val="75B5E4"/>
      </a:accent2>
      <a:accent3>
        <a:srgbClr val="27CED7"/>
      </a:accent3>
      <a:accent4>
        <a:srgbClr val="42BA97"/>
      </a:accent4>
      <a:accent5>
        <a:srgbClr val="3E8853"/>
      </a:accent5>
      <a:accent6>
        <a:srgbClr val="62A39F"/>
      </a:accent6>
      <a:hlink>
        <a:srgbClr val="6EAC1C"/>
      </a:hlink>
      <a:folHlink>
        <a:srgbClr val="B26B02"/>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Paket</Template>
  <TotalTime>781</TotalTime>
  <Words>4111</Words>
  <Application>Microsoft Office PowerPoint</Application>
  <PresentationFormat>Geniş ekran</PresentationFormat>
  <Paragraphs>241</Paragraphs>
  <Slides>54</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54</vt:i4>
      </vt:variant>
    </vt:vector>
  </HeadingPairs>
  <TitlesOfParts>
    <vt:vector size="63" baseType="lpstr">
      <vt:lpstr>Arial</vt:lpstr>
      <vt:lpstr>Calibri</vt:lpstr>
      <vt:lpstr>Gill Sans MT</vt:lpstr>
      <vt:lpstr>Merriweather</vt:lpstr>
      <vt:lpstr>Roboto</vt:lpstr>
      <vt:lpstr>source-serif-pro</vt:lpstr>
      <vt:lpstr>Symbol</vt:lpstr>
      <vt:lpstr>Times New Roman</vt:lpstr>
      <vt:lpstr>Paket</vt:lpstr>
      <vt:lpstr>PowerPoint Sunusu</vt:lpstr>
      <vt:lpstr>PowerPoint Sunusu</vt:lpstr>
      <vt:lpstr>PowerPoint Sunusu</vt:lpstr>
      <vt:lpstr>PowerPoint Sunusu</vt:lpstr>
      <vt:lpstr>PowerPoint Sunusu</vt:lpstr>
      <vt:lpstr>PowerPoint Sunusu</vt:lpstr>
      <vt:lpstr>Makİne öğrenmesİNİN deneTİMLİ öğrenme algorİtmalarından ve yöntemlerİnden bİRİDİr.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BURSA TEKNİK ÜNİVERSİTESİ</dc:title>
  <dc:creator>Aslıhan Yavuz</dc:creator>
  <cp:lastModifiedBy>ramazan gürbüz</cp:lastModifiedBy>
  <cp:revision>13</cp:revision>
  <dcterms:created xsi:type="dcterms:W3CDTF">2022-12-09T15:51:32Z</dcterms:created>
  <dcterms:modified xsi:type="dcterms:W3CDTF">2022-12-28T21:30:32Z</dcterms:modified>
</cp:coreProperties>
</file>